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</p:sldIdLst>
  <p:sldSz cx="18288000" cy="10287000"/>
  <p:notesSz cx="6858000" cy="9144000"/>
  <p:embeddedFontLst>
    <p:embeddedFont>
      <p:font typeface="Open Sans Extra Bold" panose="020B0604020202020204" charset="0"/>
      <p:regular r:id="rId13"/>
    </p:embeddedFont>
    <p:embeddedFont>
      <p:font typeface="Poppins" panose="00000500000000000000" pitchFamily="2" charset="0"/>
      <p:regular r:id="rId14"/>
    </p:embeddedFont>
    <p:embeddedFont>
      <p:font typeface="Poppins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9" d="100"/>
          <a:sy n="59" d="100"/>
        </p:scale>
        <p:origin x="821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svg>
</file>

<file path=ppt/media/image26.png>
</file>

<file path=ppt/media/image27.jpeg>
</file>

<file path=ppt/media/image28.png>
</file>

<file path=ppt/media/image29.svg>
</file>

<file path=ppt/media/image3.jpeg>
</file>

<file path=ppt/media/image4.pn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1331" y="2352098"/>
            <a:ext cx="2907065" cy="791103"/>
          </a:xfrm>
          <a:custGeom>
            <a:avLst/>
            <a:gdLst/>
            <a:ahLst/>
            <a:cxnLst/>
            <a:rect l="l" t="t" r="r" b="b"/>
            <a:pathLst>
              <a:path w="2907065" h="791103">
                <a:moveTo>
                  <a:pt x="0" y="0"/>
                </a:moveTo>
                <a:lnTo>
                  <a:pt x="2907066" y="0"/>
                </a:lnTo>
                <a:lnTo>
                  <a:pt x="2907066" y="791103"/>
                </a:lnTo>
                <a:lnTo>
                  <a:pt x="0" y="7911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88E2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391331" y="3298747"/>
            <a:ext cx="8015383" cy="1567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19"/>
              </a:lnSpc>
              <a:spcBef>
                <a:spcPct val="0"/>
              </a:spcBef>
            </a:pPr>
            <a:r>
              <a:rPr lang="en-US" sz="9156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TraceCord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2288E2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ED356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2288E2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7" name="TextBox 17"/>
          <p:cNvSpPr txBox="1"/>
          <p:nvPr/>
        </p:nvSpPr>
        <p:spPr>
          <a:xfrm>
            <a:off x="1391331" y="6631448"/>
            <a:ext cx="7366063" cy="1958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5"/>
              </a:lnSpc>
            </a:pPr>
            <a:r>
              <a:rPr lang="en-US" sz="2753" b="1" u="sng" spc="-55">
                <a:solidFill>
                  <a:srgbClr val="051D40"/>
                </a:solidFill>
                <a:latin typeface="Poppins Bold"/>
                <a:ea typeface="Poppins Bold"/>
                <a:cs typeface="Poppins Bold"/>
                <a:sym typeface="Poppins Bold"/>
              </a:rPr>
              <a:t>Auteurs : 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Bastien Labeste 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Robin Kwiatkowski </a:t>
            </a:r>
          </a:p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Quentin Chambelland </a:t>
            </a:r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8573918" y="3143201"/>
            <a:ext cx="9146584" cy="5246370"/>
            <a:chOff x="0" y="0"/>
            <a:chExt cx="7981950" cy="4578350"/>
          </a:xfrm>
        </p:grpSpPr>
        <p:sp>
          <p:nvSpPr>
            <p:cNvPr id="19" name="Freeform 19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4"/>
              <a:stretch>
                <a:fillRect t="-3261" b="-3261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682677" y="3479722"/>
            <a:ext cx="6945652" cy="4347292"/>
            <a:chOff x="0" y="0"/>
            <a:chExt cx="1829308" cy="1144966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29308" cy="1144966"/>
            </a:xfrm>
            <a:custGeom>
              <a:avLst/>
              <a:gdLst/>
              <a:ahLst/>
              <a:cxnLst/>
              <a:rect l="l" t="t" r="r" b="b"/>
              <a:pathLst>
                <a:path w="1829308" h="1144966">
                  <a:moveTo>
                    <a:pt x="0" y="0"/>
                  </a:moveTo>
                  <a:lnTo>
                    <a:pt x="1829308" y="0"/>
                  </a:lnTo>
                  <a:lnTo>
                    <a:pt x="1829308" y="1144966"/>
                  </a:lnTo>
                  <a:lnTo>
                    <a:pt x="0" y="1144966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1829308" cy="11830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>
            <a:off x="10962001" y="3866382"/>
            <a:ext cx="4370419" cy="3573972"/>
          </a:xfrm>
          <a:custGeom>
            <a:avLst/>
            <a:gdLst/>
            <a:ahLst/>
            <a:cxnLst/>
            <a:rect l="l" t="t" r="r" b="b"/>
            <a:pathLst>
              <a:path w="4370419" h="3573972">
                <a:moveTo>
                  <a:pt x="0" y="0"/>
                </a:moveTo>
                <a:lnTo>
                  <a:pt x="4370419" y="0"/>
                </a:lnTo>
                <a:lnTo>
                  <a:pt x="4370419" y="3573972"/>
                </a:lnTo>
                <a:lnTo>
                  <a:pt x="0" y="35739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8" name="TextBox 28"/>
          <p:cNvSpPr txBox="1"/>
          <p:nvPr/>
        </p:nvSpPr>
        <p:spPr>
          <a:xfrm>
            <a:off x="3526402" y="1113350"/>
            <a:ext cx="12312551" cy="588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23"/>
              </a:lnSpc>
              <a:spcBef>
                <a:spcPct val="0"/>
              </a:spcBef>
            </a:pPr>
            <a:r>
              <a:rPr lang="en-US" sz="3445">
                <a:solidFill>
                  <a:srgbClr val="2288E2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SAE 302</a:t>
            </a:r>
            <a:r>
              <a:rPr lang="en-US" sz="3445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 -- Développer des </a:t>
            </a:r>
            <a:r>
              <a:rPr lang="en-US" sz="3445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applications</a:t>
            </a:r>
            <a:r>
              <a:rPr lang="en-US" sz="3445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 communicantes</a:t>
            </a:r>
          </a:p>
        </p:txBody>
      </p:sp>
      <p:sp>
        <p:nvSpPr>
          <p:cNvPr id="29" name="AutoShape 29"/>
          <p:cNvSpPr/>
          <p:nvPr/>
        </p:nvSpPr>
        <p:spPr>
          <a:xfrm>
            <a:off x="1028584" y="4902029"/>
            <a:ext cx="6855103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30" name="AutoShape 30"/>
          <p:cNvSpPr/>
          <p:nvPr/>
        </p:nvSpPr>
        <p:spPr>
          <a:xfrm flipV="1">
            <a:off x="1806336" y="5143500"/>
            <a:ext cx="5424296" cy="0"/>
          </a:xfrm>
          <a:prstGeom prst="line">
            <a:avLst/>
          </a:prstGeom>
          <a:ln w="38100" cap="flat">
            <a:solidFill>
              <a:srgbClr val="9ED35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31" name="TextBox 31"/>
          <p:cNvSpPr txBox="1"/>
          <p:nvPr/>
        </p:nvSpPr>
        <p:spPr>
          <a:xfrm>
            <a:off x="16921711" y="9381018"/>
            <a:ext cx="1230630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</a:t>
            </a:r>
            <a:r>
              <a:rPr lang="en-US" sz="440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 rot="5400000">
            <a:off x="8990215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/>
          <p:cNvSpPr/>
          <p:nvPr/>
        </p:nvSpPr>
        <p:spPr>
          <a:xfrm rot="5400000">
            <a:off x="2832861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8" name="TextBox 8"/>
          <p:cNvSpPr txBox="1"/>
          <p:nvPr/>
        </p:nvSpPr>
        <p:spPr>
          <a:xfrm>
            <a:off x="5142696" y="316240"/>
            <a:ext cx="8002607" cy="20837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5999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RACI</a:t>
            </a:r>
            <a:endParaRPr lang="fr-FR" sz="6000" dirty="0"/>
          </a:p>
          <a:p>
            <a:pPr algn="ctr">
              <a:lnSpc>
                <a:spcPts val="8399"/>
              </a:lnSpc>
              <a:spcBef>
                <a:spcPct val="0"/>
              </a:spcBef>
            </a:pPr>
            <a:endParaRPr lang="en-US" sz="5999" dirty="0">
              <a:solidFill>
                <a:srgbClr val="FDFDFD"/>
              </a:solidFill>
              <a:latin typeface="Open Sans Extra Bold"/>
              <a:ea typeface="Open Sans Extra Bold"/>
              <a:cs typeface="Open Sans Extra Bold"/>
              <a:sym typeface="Open Sans Extra Bold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EA6187AA-6AB9-389A-5E67-A5F774C98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E1AFE71D-05FE-237A-E4FF-157CE7E812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4FF07FC-5AA4-27EE-D064-470B1D5FE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3278" y="1580305"/>
            <a:ext cx="9901444" cy="8150385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6388496" y="9421495"/>
            <a:ext cx="1741609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 dirty="0">
                <a:solidFill>
                  <a:schemeClr val="bg1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10</a:t>
            </a:r>
            <a:r>
              <a:rPr lang="en-US" sz="4404" dirty="0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 dirty="0">
                <a:solidFill>
                  <a:schemeClr val="bg1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97140" y="2484533"/>
            <a:ext cx="9464834" cy="1771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CONCLUSION</a:t>
            </a:r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2818366" y="4807681"/>
            <a:ext cx="2706695" cy="2696122"/>
            <a:chOff x="0" y="0"/>
            <a:chExt cx="6502400" cy="6477000"/>
          </a:xfrm>
        </p:grpSpPr>
        <p:sp>
          <p:nvSpPr>
            <p:cNvPr id="4" name="Freeform 4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223" r="223"/>
              </a:stretch>
            </a:blipFill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Freeform 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6" name="Freeform 6"/>
          <p:cNvSpPr/>
          <p:nvPr/>
        </p:nvSpPr>
        <p:spPr>
          <a:xfrm>
            <a:off x="12398912" y="967949"/>
            <a:ext cx="5889088" cy="8229600"/>
          </a:xfrm>
          <a:custGeom>
            <a:avLst/>
            <a:gdLst/>
            <a:ahLst/>
            <a:cxnLst/>
            <a:rect l="l" t="t" r="r" b="b"/>
            <a:pathLst>
              <a:path w="5889088" h="8229600">
                <a:moveTo>
                  <a:pt x="0" y="0"/>
                </a:moveTo>
                <a:lnTo>
                  <a:pt x="5889088" y="0"/>
                </a:lnTo>
                <a:lnTo>
                  <a:pt x="58890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703" b="-3703"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7" name="Group 7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2288E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2288E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0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4" name="Freeform 14"/>
          <p:cNvSpPr/>
          <p:nvPr/>
        </p:nvSpPr>
        <p:spPr>
          <a:xfrm>
            <a:off x="1889090" y="1341798"/>
            <a:ext cx="2907065" cy="791103"/>
          </a:xfrm>
          <a:custGeom>
            <a:avLst/>
            <a:gdLst/>
            <a:ahLst/>
            <a:cxnLst/>
            <a:rect l="l" t="t" r="r" b="b"/>
            <a:pathLst>
              <a:path w="2907065" h="791103">
                <a:moveTo>
                  <a:pt x="0" y="0"/>
                </a:moveTo>
                <a:lnTo>
                  <a:pt x="2907065" y="0"/>
                </a:lnTo>
                <a:lnTo>
                  <a:pt x="2907065" y="791103"/>
                </a:lnTo>
                <a:lnTo>
                  <a:pt x="0" y="7911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5" name="TextBox 15"/>
          <p:cNvSpPr txBox="1"/>
          <p:nvPr/>
        </p:nvSpPr>
        <p:spPr>
          <a:xfrm>
            <a:off x="5723670" y="5133438"/>
            <a:ext cx="7366063" cy="1958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5"/>
              </a:lnSpc>
            </a:pPr>
            <a:r>
              <a:rPr lang="en-US" sz="2753" b="1" u="sng" spc="-55">
                <a:solidFill>
                  <a:srgbClr val="051D40"/>
                </a:solidFill>
                <a:latin typeface="Poppins Bold"/>
                <a:ea typeface="Poppins Bold"/>
                <a:cs typeface="Poppins Bold"/>
                <a:sym typeface="Poppins Bold"/>
              </a:rPr>
              <a:t>Auteurs : 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Bastien Labeste 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Robin Kwiatkowski </a:t>
            </a:r>
          </a:p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Quentin Chambelland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546391" y="9444316"/>
            <a:ext cx="1741609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  <a:r>
              <a:rPr lang="en-US" sz="440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2288E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626289" y="1105225"/>
            <a:ext cx="6760246" cy="124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Sommaire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ED356"/>
            </a:solidFill>
            <a:ln w="952500" cap="sq">
              <a:solidFill>
                <a:srgbClr val="2288E2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2875564" y="2936545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0" name="Freeform 10"/>
          <p:cNvSpPr/>
          <p:nvPr/>
        </p:nvSpPr>
        <p:spPr>
          <a:xfrm>
            <a:off x="11796731" y="447246"/>
            <a:ext cx="5972616" cy="9392508"/>
          </a:xfrm>
          <a:custGeom>
            <a:avLst/>
            <a:gdLst/>
            <a:ahLst/>
            <a:cxnLst/>
            <a:rect l="l" t="t" r="r" b="b"/>
            <a:pathLst>
              <a:path w="5972616" h="9392508">
                <a:moveTo>
                  <a:pt x="0" y="0"/>
                </a:moveTo>
                <a:lnTo>
                  <a:pt x="5972616" y="0"/>
                </a:lnTo>
                <a:lnTo>
                  <a:pt x="5972616" y="9392508"/>
                </a:lnTo>
                <a:lnTo>
                  <a:pt x="0" y="93925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87" r="-2387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1" name="TextBox 11"/>
          <p:cNvSpPr txBox="1"/>
          <p:nvPr/>
        </p:nvSpPr>
        <p:spPr>
          <a:xfrm>
            <a:off x="3626289" y="2861319"/>
            <a:ext cx="4819989" cy="1022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Contexte &amp; Problématique</a:t>
            </a:r>
          </a:p>
          <a:p>
            <a:pPr algn="l">
              <a:lnSpc>
                <a:spcPts val="3995"/>
              </a:lnSpc>
              <a:spcBef>
                <a:spcPct val="0"/>
              </a:spcBef>
            </a:pPr>
            <a:endParaRPr lang="en-US" sz="2853" spc="-57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446278" y="2861319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</a:p>
        </p:txBody>
      </p:sp>
      <p:sp>
        <p:nvSpPr>
          <p:cNvPr id="13" name="Freeform 13"/>
          <p:cNvSpPr/>
          <p:nvPr/>
        </p:nvSpPr>
        <p:spPr>
          <a:xfrm rot="5400000">
            <a:off x="2875564" y="3562052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4" name="TextBox 14"/>
          <p:cNvSpPr txBox="1"/>
          <p:nvPr/>
        </p:nvSpPr>
        <p:spPr>
          <a:xfrm>
            <a:off x="3626289" y="3486826"/>
            <a:ext cx="414302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Objectifs du Projet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446278" y="3486826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</a:p>
        </p:txBody>
      </p:sp>
      <p:sp>
        <p:nvSpPr>
          <p:cNvPr id="16" name="Freeform 16"/>
          <p:cNvSpPr/>
          <p:nvPr/>
        </p:nvSpPr>
        <p:spPr>
          <a:xfrm rot="5400000">
            <a:off x="2875564" y="4187289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7" name="TextBox 17"/>
          <p:cNvSpPr txBox="1"/>
          <p:nvPr/>
        </p:nvSpPr>
        <p:spPr>
          <a:xfrm>
            <a:off x="3626289" y="4112063"/>
            <a:ext cx="4652520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Technologies Utilisées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446278" y="4112063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05</a:t>
            </a:r>
          </a:p>
        </p:txBody>
      </p:sp>
      <p:sp>
        <p:nvSpPr>
          <p:cNvPr id="19" name="Freeform 19"/>
          <p:cNvSpPr/>
          <p:nvPr/>
        </p:nvSpPr>
        <p:spPr>
          <a:xfrm rot="5400000">
            <a:off x="2875564" y="4812795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0" name="TextBox 20"/>
          <p:cNvSpPr txBox="1"/>
          <p:nvPr/>
        </p:nvSpPr>
        <p:spPr>
          <a:xfrm>
            <a:off x="3626289" y="4737570"/>
            <a:ext cx="439777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Architecture du Projet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446278" y="4737570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06</a:t>
            </a:r>
          </a:p>
        </p:txBody>
      </p:sp>
      <p:sp>
        <p:nvSpPr>
          <p:cNvPr id="22" name="Freeform 22"/>
          <p:cNvSpPr/>
          <p:nvPr/>
        </p:nvSpPr>
        <p:spPr>
          <a:xfrm rot="5400000">
            <a:off x="2875564" y="5438032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3" name="TextBox 23"/>
          <p:cNvSpPr txBox="1"/>
          <p:nvPr/>
        </p:nvSpPr>
        <p:spPr>
          <a:xfrm>
            <a:off x="3626289" y="5362807"/>
            <a:ext cx="4652520" cy="1022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Développement de l’Application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46278" y="5362807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07</a:t>
            </a:r>
          </a:p>
        </p:txBody>
      </p:sp>
      <p:sp>
        <p:nvSpPr>
          <p:cNvPr id="25" name="Freeform 25"/>
          <p:cNvSpPr/>
          <p:nvPr/>
        </p:nvSpPr>
        <p:spPr>
          <a:xfrm rot="5400000">
            <a:off x="2875564" y="6566897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6" name="TextBox 26"/>
          <p:cNvSpPr txBox="1"/>
          <p:nvPr/>
        </p:nvSpPr>
        <p:spPr>
          <a:xfrm>
            <a:off x="3626289" y="6491671"/>
            <a:ext cx="5150414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Déploiement &amp; Installation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446278" y="6491671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08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6921711" y="9381018"/>
            <a:ext cx="1230630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2</a:t>
            </a:r>
            <a:r>
              <a:rPr lang="en-US" sz="440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  <p:sp>
        <p:nvSpPr>
          <p:cNvPr id="32" name="Freeform 32"/>
          <p:cNvSpPr/>
          <p:nvPr/>
        </p:nvSpPr>
        <p:spPr>
          <a:xfrm rot="5400000">
            <a:off x="2875564" y="7317718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3" name="TextBox 33"/>
          <p:cNvSpPr txBox="1"/>
          <p:nvPr/>
        </p:nvSpPr>
        <p:spPr>
          <a:xfrm>
            <a:off x="3626289" y="7242493"/>
            <a:ext cx="4397771" cy="1022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Problèmes rencontrés &amp; Solutions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446278" y="7242493"/>
            <a:ext cx="66085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09</a:t>
            </a:r>
          </a:p>
        </p:txBody>
      </p:sp>
      <p:sp>
        <p:nvSpPr>
          <p:cNvPr id="35" name="Freeform 35"/>
          <p:cNvSpPr/>
          <p:nvPr/>
        </p:nvSpPr>
        <p:spPr>
          <a:xfrm rot="5400000">
            <a:off x="2875564" y="8916803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6" name="TextBox 36"/>
          <p:cNvSpPr txBox="1"/>
          <p:nvPr/>
        </p:nvSpPr>
        <p:spPr>
          <a:xfrm>
            <a:off x="3626289" y="8841577"/>
            <a:ext cx="439777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446278" y="8841577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11</a:t>
            </a:r>
          </a:p>
        </p:txBody>
      </p:sp>
      <p:sp>
        <p:nvSpPr>
          <p:cNvPr id="40" name="Freeform 35">
            <a:extLst>
              <a:ext uri="{FF2B5EF4-FFF2-40B4-BE49-F238E27FC236}">
                <a16:creationId xmlns:a16="http://schemas.microsoft.com/office/drawing/2014/main" id="{0AE60423-2207-8C60-612B-552E08A16522}"/>
              </a:ext>
            </a:extLst>
          </p:cNvPr>
          <p:cNvSpPr/>
          <p:nvPr/>
        </p:nvSpPr>
        <p:spPr>
          <a:xfrm rot="5400000">
            <a:off x="2880126" y="8322336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1" name="TextBox 36">
            <a:extLst>
              <a:ext uri="{FF2B5EF4-FFF2-40B4-BE49-F238E27FC236}">
                <a16:creationId xmlns:a16="http://schemas.microsoft.com/office/drawing/2014/main" id="{C718DF19-947D-AF4F-2E97-426C24FD163E}"/>
              </a:ext>
            </a:extLst>
          </p:cNvPr>
          <p:cNvSpPr txBox="1"/>
          <p:nvPr/>
        </p:nvSpPr>
        <p:spPr>
          <a:xfrm>
            <a:off x="3630851" y="8247110"/>
            <a:ext cx="439777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RACI</a:t>
            </a:r>
          </a:p>
        </p:txBody>
      </p:sp>
      <p:sp>
        <p:nvSpPr>
          <p:cNvPr id="42" name="TextBox 37">
            <a:extLst>
              <a:ext uri="{FF2B5EF4-FFF2-40B4-BE49-F238E27FC236}">
                <a16:creationId xmlns:a16="http://schemas.microsoft.com/office/drawing/2014/main" id="{19A6B0CE-3A43-F03A-987A-0BCCA259AD4B}"/>
              </a:ext>
            </a:extLst>
          </p:cNvPr>
          <p:cNvSpPr txBox="1"/>
          <p:nvPr/>
        </p:nvSpPr>
        <p:spPr>
          <a:xfrm>
            <a:off x="8450840" y="8247110"/>
            <a:ext cx="660851" cy="48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10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5143500"/>
          </a:xfrm>
          <a:custGeom>
            <a:avLst/>
            <a:gdLst/>
            <a:ahLst/>
            <a:cxnLst/>
            <a:rect l="l" t="t" r="r" b="b"/>
            <a:pathLst>
              <a:path w="18288000" h="5143500">
                <a:moveTo>
                  <a:pt x="0" y="0"/>
                </a:moveTo>
                <a:lnTo>
                  <a:pt x="18288000" y="0"/>
                </a:lnTo>
                <a:lnTo>
                  <a:pt x="18288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2406" b="-64482"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-188217" y="5143500"/>
            <a:ext cx="18476217" cy="5143500"/>
            <a:chOff x="0" y="0"/>
            <a:chExt cx="4866164" cy="13546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66164" cy="1354667"/>
            </a:xfrm>
            <a:custGeom>
              <a:avLst/>
              <a:gdLst/>
              <a:ahLst/>
              <a:cxnLst/>
              <a:rect l="l" t="t" r="r" b="b"/>
              <a:pathLst>
                <a:path w="4866164" h="1354667">
                  <a:moveTo>
                    <a:pt x="0" y="0"/>
                  </a:moveTo>
                  <a:lnTo>
                    <a:pt x="4866164" y="0"/>
                  </a:lnTo>
                  <a:lnTo>
                    <a:pt x="4866164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2288E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66164" cy="1392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714702" y="5522769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9ED356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367558" y="2590556"/>
            <a:ext cx="11552885" cy="5105887"/>
            <a:chOff x="0" y="0"/>
            <a:chExt cx="3042735" cy="134476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042735" cy="1344760"/>
            </a:xfrm>
            <a:custGeom>
              <a:avLst/>
              <a:gdLst/>
              <a:ahLst/>
              <a:cxnLst/>
              <a:rect l="l" t="t" r="r" b="b"/>
              <a:pathLst>
                <a:path w="3042735" h="1344760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042735" cy="13828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476863" y="2682267"/>
            <a:ext cx="11334275" cy="994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Contexte &amp; Problématique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896755" y="3886193"/>
            <a:ext cx="10494490" cy="3693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7122" lvl="1" indent="-253561" algn="l">
              <a:lnSpc>
                <a:spcPts val="3288"/>
              </a:lnSpc>
              <a:spcBef>
                <a:spcPct val="0"/>
              </a:spcBef>
              <a:buFont typeface="Arial"/>
              <a:buChar char="•"/>
            </a:pPr>
            <a:r>
              <a:rPr lang="en-US" sz="2348" spc="-4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Discord est une plateforme largement utilisée pour les échanges.</a:t>
            </a:r>
          </a:p>
          <a:p>
            <a:pPr algn="l">
              <a:lnSpc>
                <a:spcPts val="3288"/>
              </a:lnSpc>
              <a:spcBef>
                <a:spcPct val="0"/>
              </a:spcBef>
            </a:pPr>
            <a:endParaRPr lang="en-US" sz="2348" spc="-46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07122" lvl="1" indent="-253561" algn="l">
              <a:lnSpc>
                <a:spcPts val="3288"/>
              </a:lnSpc>
              <a:spcBef>
                <a:spcPct val="0"/>
              </a:spcBef>
              <a:buFont typeface="Arial"/>
              <a:buChar char="•"/>
            </a:pPr>
            <a:r>
              <a:rPr lang="en-US" sz="2348" spc="-4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Les données des messages sont souvent éparpillées et difficiles à analyser.</a:t>
            </a:r>
          </a:p>
          <a:p>
            <a:pPr algn="l">
              <a:lnSpc>
                <a:spcPts val="3288"/>
              </a:lnSpc>
              <a:spcBef>
                <a:spcPct val="0"/>
              </a:spcBef>
            </a:pPr>
            <a:endParaRPr lang="en-US" sz="2348" spc="-46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288"/>
              </a:lnSpc>
              <a:spcBef>
                <a:spcPct val="0"/>
              </a:spcBef>
            </a:pPr>
            <a:r>
              <a:rPr lang="en-US" sz="2348" spc="-4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------------------------------------------------------------------</a:t>
            </a:r>
          </a:p>
          <a:p>
            <a:pPr algn="ctr">
              <a:lnSpc>
                <a:spcPts val="3288"/>
              </a:lnSpc>
              <a:spcBef>
                <a:spcPct val="0"/>
              </a:spcBef>
            </a:pPr>
            <a:r>
              <a:rPr lang="en-US" sz="2348" b="1" spc="-4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Comment centraliser et analyser les messages pour mieux comprendre les interactions ?</a:t>
            </a:r>
          </a:p>
          <a:p>
            <a:pPr algn="l">
              <a:lnSpc>
                <a:spcPts val="3288"/>
              </a:lnSpc>
              <a:spcBef>
                <a:spcPct val="0"/>
              </a:spcBef>
            </a:pPr>
            <a:endParaRPr lang="en-US" sz="2348" b="1" spc="-46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6921711" y="9381018"/>
            <a:ext cx="1230630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3</a:t>
            </a:r>
            <a:r>
              <a:rPr lang="en-US" sz="440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-1017393" y="5143500"/>
            <a:ext cx="7798118" cy="6870382"/>
            <a:chOff x="0" y="0"/>
            <a:chExt cx="10397490" cy="9160510"/>
          </a:xfrm>
        </p:grpSpPr>
        <p:sp>
          <p:nvSpPr>
            <p:cNvPr id="16" name="Freeform 16"/>
            <p:cNvSpPr/>
            <p:nvPr/>
          </p:nvSpPr>
          <p:spPr>
            <a:xfrm>
              <a:off x="45720" y="49530"/>
              <a:ext cx="10303510" cy="9062720"/>
            </a:xfrm>
            <a:custGeom>
              <a:avLst/>
              <a:gdLst/>
              <a:ahLst/>
              <a:cxnLst/>
              <a:rect l="l" t="t" r="r" b="b"/>
              <a:pathLst>
                <a:path w="10303510" h="9062720">
                  <a:moveTo>
                    <a:pt x="937260" y="149860"/>
                  </a:moveTo>
                  <a:cubicBezTo>
                    <a:pt x="1384300" y="570230"/>
                    <a:pt x="1539240" y="699770"/>
                    <a:pt x="1663700" y="868680"/>
                  </a:cubicBezTo>
                  <a:cubicBezTo>
                    <a:pt x="1808480" y="1065530"/>
                    <a:pt x="1958340" y="1333500"/>
                    <a:pt x="2051050" y="1565910"/>
                  </a:cubicBezTo>
                  <a:cubicBezTo>
                    <a:pt x="2133600" y="1775460"/>
                    <a:pt x="2176780" y="1979930"/>
                    <a:pt x="2212340" y="2193290"/>
                  </a:cubicBezTo>
                  <a:cubicBezTo>
                    <a:pt x="2249170" y="2409190"/>
                    <a:pt x="2259330" y="2635250"/>
                    <a:pt x="2266950" y="2854960"/>
                  </a:cubicBezTo>
                  <a:cubicBezTo>
                    <a:pt x="2273300" y="3070860"/>
                    <a:pt x="2244090" y="3290570"/>
                    <a:pt x="2256790" y="3500120"/>
                  </a:cubicBezTo>
                  <a:cubicBezTo>
                    <a:pt x="2268220" y="3703320"/>
                    <a:pt x="2289810" y="3891280"/>
                    <a:pt x="2335530" y="4094480"/>
                  </a:cubicBezTo>
                  <a:cubicBezTo>
                    <a:pt x="2385060" y="4318000"/>
                    <a:pt x="2438400" y="4544060"/>
                    <a:pt x="2557780" y="4782820"/>
                  </a:cubicBezTo>
                  <a:cubicBezTo>
                    <a:pt x="2706370" y="5083810"/>
                    <a:pt x="3001010" y="5506720"/>
                    <a:pt x="3219450" y="5732780"/>
                  </a:cubicBezTo>
                  <a:cubicBezTo>
                    <a:pt x="3371850" y="5890260"/>
                    <a:pt x="3516630" y="5967730"/>
                    <a:pt x="3675380" y="6073140"/>
                  </a:cubicBezTo>
                  <a:cubicBezTo>
                    <a:pt x="3837940" y="6181090"/>
                    <a:pt x="4004310" y="6280150"/>
                    <a:pt x="4187190" y="6374130"/>
                  </a:cubicBezTo>
                  <a:cubicBezTo>
                    <a:pt x="4382770" y="6474460"/>
                    <a:pt x="4596130" y="6569710"/>
                    <a:pt x="4815840" y="6654800"/>
                  </a:cubicBezTo>
                  <a:cubicBezTo>
                    <a:pt x="5049520" y="6743700"/>
                    <a:pt x="5312410" y="6824980"/>
                    <a:pt x="5552440" y="6891020"/>
                  </a:cubicBezTo>
                  <a:cubicBezTo>
                    <a:pt x="5773420" y="6951980"/>
                    <a:pt x="5990590" y="7002780"/>
                    <a:pt x="6201410" y="7043420"/>
                  </a:cubicBezTo>
                  <a:cubicBezTo>
                    <a:pt x="6399530" y="7081520"/>
                    <a:pt x="6590030" y="7106920"/>
                    <a:pt x="6781800" y="7129780"/>
                  </a:cubicBezTo>
                  <a:cubicBezTo>
                    <a:pt x="6968490" y="7152640"/>
                    <a:pt x="7142480" y="7156450"/>
                    <a:pt x="7335520" y="7180580"/>
                  </a:cubicBezTo>
                  <a:cubicBezTo>
                    <a:pt x="7548880" y="7208520"/>
                    <a:pt x="7725410" y="7223760"/>
                    <a:pt x="8003540" y="7288530"/>
                  </a:cubicBezTo>
                  <a:cubicBezTo>
                    <a:pt x="8484870" y="7402830"/>
                    <a:pt x="9936480" y="7912100"/>
                    <a:pt x="9944100" y="7893050"/>
                  </a:cubicBezTo>
                  <a:cubicBezTo>
                    <a:pt x="9945370" y="7889240"/>
                    <a:pt x="9866630" y="7853680"/>
                    <a:pt x="9866630" y="7853680"/>
                  </a:cubicBezTo>
                  <a:cubicBezTo>
                    <a:pt x="9866630" y="7853680"/>
                    <a:pt x="9991090" y="7904480"/>
                    <a:pt x="10044430" y="7942580"/>
                  </a:cubicBezTo>
                  <a:cubicBezTo>
                    <a:pt x="10097770" y="7981950"/>
                    <a:pt x="10147300" y="8031480"/>
                    <a:pt x="10185400" y="8084820"/>
                  </a:cubicBezTo>
                  <a:cubicBezTo>
                    <a:pt x="10223500" y="8138160"/>
                    <a:pt x="10253980" y="8200390"/>
                    <a:pt x="10273030" y="8263890"/>
                  </a:cubicBezTo>
                  <a:cubicBezTo>
                    <a:pt x="10292080" y="8326120"/>
                    <a:pt x="10300970" y="8395970"/>
                    <a:pt x="10299700" y="8462010"/>
                  </a:cubicBezTo>
                  <a:cubicBezTo>
                    <a:pt x="10297160" y="8526780"/>
                    <a:pt x="10284460" y="8596630"/>
                    <a:pt x="10261600" y="8657590"/>
                  </a:cubicBezTo>
                  <a:cubicBezTo>
                    <a:pt x="10238740" y="8718550"/>
                    <a:pt x="10203180" y="8779510"/>
                    <a:pt x="10162540" y="8831580"/>
                  </a:cubicBezTo>
                  <a:cubicBezTo>
                    <a:pt x="10120630" y="8882380"/>
                    <a:pt x="10068560" y="8928100"/>
                    <a:pt x="10013950" y="8963660"/>
                  </a:cubicBezTo>
                  <a:cubicBezTo>
                    <a:pt x="9958070" y="8999220"/>
                    <a:pt x="9893300" y="9025890"/>
                    <a:pt x="9829800" y="9042400"/>
                  </a:cubicBezTo>
                  <a:cubicBezTo>
                    <a:pt x="9766300" y="9057640"/>
                    <a:pt x="9696450" y="9062720"/>
                    <a:pt x="9630410" y="9057640"/>
                  </a:cubicBezTo>
                  <a:cubicBezTo>
                    <a:pt x="9565640" y="9051290"/>
                    <a:pt x="9497060" y="9034780"/>
                    <a:pt x="9437370" y="9008110"/>
                  </a:cubicBezTo>
                  <a:cubicBezTo>
                    <a:pt x="9376410" y="8982710"/>
                    <a:pt x="9317990" y="8944610"/>
                    <a:pt x="9269730" y="8900160"/>
                  </a:cubicBezTo>
                  <a:cubicBezTo>
                    <a:pt x="9220200" y="8856980"/>
                    <a:pt x="9177020" y="8801100"/>
                    <a:pt x="9145270" y="8743950"/>
                  </a:cubicBezTo>
                  <a:cubicBezTo>
                    <a:pt x="9112250" y="8686800"/>
                    <a:pt x="9089390" y="8620760"/>
                    <a:pt x="9076690" y="8557260"/>
                  </a:cubicBezTo>
                  <a:cubicBezTo>
                    <a:pt x="9063990" y="8492490"/>
                    <a:pt x="9062720" y="8422640"/>
                    <a:pt x="9071610" y="8357870"/>
                  </a:cubicBezTo>
                  <a:cubicBezTo>
                    <a:pt x="9081770" y="8291830"/>
                    <a:pt x="9102090" y="8225790"/>
                    <a:pt x="9131300" y="8166100"/>
                  </a:cubicBezTo>
                  <a:cubicBezTo>
                    <a:pt x="9160510" y="8107680"/>
                    <a:pt x="9202420" y="8051800"/>
                    <a:pt x="9248140" y="8004810"/>
                  </a:cubicBezTo>
                  <a:cubicBezTo>
                    <a:pt x="9295130" y="7959090"/>
                    <a:pt x="9352280" y="7918450"/>
                    <a:pt x="9410700" y="7889240"/>
                  </a:cubicBezTo>
                  <a:cubicBezTo>
                    <a:pt x="9470390" y="7860030"/>
                    <a:pt x="9536430" y="7839710"/>
                    <a:pt x="9602470" y="7830820"/>
                  </a:cubicBezTo>
                  <a:cubicBezTo>
                    <a:pt x="9667240" y="7823200"/>
                    <a:pt x="9737090" y="7824470"/>
                    <a:pt x="9801860" y="7837170"/>
                  </a:cubicBezTo>
                  <a:cubicBezTo>
                    <a:pt x="9865360" y="7849870"/>
                    <a:pt x="9931400" y="7874000"/>
                    <a:pt x="9988550" y="7907020"/>
                  </a:cubicBezTo>
                  <a:cubicBezTo>
                    <a:pt x="10045700" y="7940040"/>
                    <a:pt x="10100310" y="7983220"/>
                    <a:pt x="10143490" y="8032750"/>
                  </a:cubicBezTo>
                  <a:cubicBezTo>
                    <a:pt x="10187940" y="8081010"/>
                    <a:pt x="10224770" y="8140700"/>
                    <a:pt x="10250170" y="8201660"/>
                  </a:cubicBezTo>
                  <a:cubicBezTo>
                    <a:pt x="10276840" y="8261350"/>
                    <a:pt x="10293350" y="8329930"/>
                    <a:pt x="10298430" y="8394700"/>
                  </a:cubicBezTo>
                  <a:cubicBezTo>
                    <a:pt x="10303510" y="8460740"/>
                    <a:pt x="10297160" y="8530590"/>
                    <a:pt x="10280650" y="8594090"/>
                  </a:cubicBezTo>
                  <a:cubicBezTo>
                    <a:pt x="10265410" y="8657590"/>
                    <a:pt x="10237470" y="8722360"/>
                    <a:pt x="10201910" y="8776970"/>
                  </a:cubicBezTo>
                  <a:cubicBezTo>
                    <a:pt x="10166350" y="8831580"/>
                    <a:pt x="10119360" y="8883650"/>
                    <a:pt x="10067290" y="8925560"/>
                  </a:cubicBezTo>
                  <a:cubicBezTo>
                    <a:pt x="10016490" y="8966200"/>
                    <a:pt x="9955530" y="9000490"/>
                    <a:pt x="9893300" y="9022080"/>
                  </a:cubicBezTo>
                  <a:cubicBezTo>
                    <a:pt x="9832340" y="9044940"/>
                    <a:pt x="9762490" y="9057640"/>
                    <a:pt x="9697720" y="9058910"/>
                  </a:cubicBezTo>
                  <a:cubicBezTo>
                    <a:pt x="9631680" y="9061450"/>
                    <a:pt x="9535160" y="9046210"/>
                    <a:pt x="9499600" y="9032240"/>
                  </a:cubicBezTo>
                  <a:cubicBezTo>
                    <a:pt x="9484360" y="9025890"/>
                    <a:pt x="9489440" y="9019540"/>
                    <a:pt x="9471660" y="9010650"/>
                  </a:cubicBezTo>
                  <a:cubicBezTo>
                    <a:pt x="9371330" y="8961120"/>
                    <a:pt x="8704580" y="8785860"/>
                    <a:pt x="8397240" y="8685530"/>
                  </a:cubicBezTo>
                  <a:cubicBezTo>
                    <a:pt x="8164830" y="8610600"/>
                    <a:pt x="7987030" y="8528050"/>
                    <a:pt x="7786370" y="8474710"/>
                  </a:cubicBezTo>
                  <a:cubicBezTo>
                    <a:pt x="7599680" y="8425180"/>
                    <a:pt x="7425690" y="8397240"/>
                    <a:pt x="7232650" y="8369300"/>
                  </a:cubicBezTo>
                  <a:cubicBezTo>
                    <a:pt x="7024370" y="8338820"/>
                    <a:pt x="6789420" y="8331200"/>
                    <a:pt x="6574790" y="8304530"/>
                  </a:cubicBezTo>
                  <a:cubicBezTo>
                    <a:pt x="6370320" y="8277860"/>
                    <a:pt x="6188710" y="8252460"/>
                    <a:pt x="5977890" y="8211820"/>
                  </a:cubicBezTo>
                  <a:cubicBezTo>
                    <a:pt x="5735320" y="8166100"/>
                    <a:pt x="5464810" y="8105140"/>
                    <a:pt x="5204460" y="8035290"/>
                  </a:cubicBezTo>
                  <a:cubicBezTo>
                    <a:pt x="4932680" y="7961630"/>
                    <a:pt x="4648200" y="7880350"/>
                    <a:pt x="4378960" y="7781290"/>
                  </a:cubicBezTo>
                  <a:cubicBezTo>
                    <a:pt x="4109720" y="7682230"/>
                    <a:pt x="3848100" y="7571740"/>
                    <a:pt x="3587750" y="7437120"/>
                  </a:cubicBezTo>
                  <a:cubicBezTo>
                    <a:pt x="3315970" y="7297420"/>
                    <a:pt x="3017520" y="7127240"/>
                    <a:pt x="2783840" y="6953250"/>
                  </a:cubicBezTo>
                  <a:cubicBezTo>
                    <a:pt x="2575560" y="6799580"/>
                    <a:pt x="2421890" y="6675120"/>
                    <a:pt x="2239010" y="6464300"/>
                  </a:cubicBezTo>
                  <a:cubicBezTo>
                    <a:pt x="1990090" y="6179820"/>
                    <a:pt x="1644650" y="5671820"/>
                    <a:pt x="1483360" y="5350510"/>
                  </a:cubicBezTo>
                  <a:cubicBezTo>
                    <a:pt x="1374140" y="5133340"/>
                    <a:pt x="1342390" y="4959350"/>
                    <a:pt x="1281430" y="4768850"/>
                  </a:cubicBezTo>
                  <a:cubicBezTo>
                    <a:pt x="1223010" y="4588510"/>
                    <a:pt x="1159510" y="4431030"/>
                    <a:pt x="1125220" y="4235450"/>
                  </a:cubicBezTo>
                  <a:cubicBezTo>
                    <a:pt x="1083310" y="4006850"/>
                    <a:pt x="1074420" y="3713480"/>
                    <a:pt x="1070610" y="3474720"/>
                  </a:cubicBezTo>
                  <a:cubicBezTo>
                    <a:pt x="1065530" y="3261360"/>
                    <a:pt x="1093470" y="3069590"/>
                    <a:pt x="1089660" y="2867660"/>
                  </a:cubicBezTo>
                  <a:cubicBezTo>
                    <a:pt x="1087120" y="2667000"/>
                    <a:pt x="1088390" y="2461260"/>
                    <a:pt x="1050290" y="2266950"/>
                  </a:cubicBezTo>
                  <a:cubicBezTo>
                    <a:pt x="1014730" y="2076450"/>
                    <a:pt x="962660" y="1880870"/>
                    <a:pt x="871220" y="1713230"/>
                  </a:cubicBezTo>
                  <a:cubicBezTo>
                    <a:pt x="778510" y="1544320"/>
                    <a:pt x="619760" y="1391920"/>
                    <a:pt x="495300" y="1259840"/>
                  </a:cubicBezTo>
                  <a:cubicBezTo>
                    <a:pt x="389890" y="1146810"/>
                    <a:pt x="250190" y="1040130"/>
                    <a:pt x="180340" y="965200"/>
                  </a:cubicBezTo>
                  <a:cubicBezTo>
                    <a:pt x="139700" y="923290"/>
                    <a:pt x="118110" y="900430"/>
                    <a:pt x="92710" y="862330"/>
                  </a:cubicBezTo>
                  <a:cubicBezTo>
                    <a:pt x="68580" y="825500"/>
                    <a:pt x="48260" y="784860"/>
                    <a:pt x="34290" y="742950"/>
                  </a:cubicBezTo>
                  <a:cubicBezTo>
                    <a:pt x="19050" y="701040"/>
                    <a:pt x="8890" y="655320"/>
                    <a:pt x="5080" y="610870"/>
                  </a:cubicBezTo>
                  <a:cubicBezTo>
                    <a:pt x="0" y="567690"/>
                    <a:pt x="1270" y="520700"/>
                    <a:pt x="7620" y="477520"/>
                  </a:cubicBezTo>
                  <a:cubicBezTo>
                    <a:pt x="13970" y="433070"/>
                    <a:pt x="26670" y="388620"/>
                    <a:pt x="43180" y="347980"/>
                  </a:cubicBezTo>
                  <a:cubicBezTo>
                    <a:pt x="59690" y="306070"/>
                    <a:pt x="82550" y="266700"/>
                    <a:pt x="107950" y="229870"/>
                  </a:cubicBezTo>
                  <a:cubicBezTo>
                    <a:pt x="134620" y="194310"/>
                    <a:pt x="165100" y="161290"/>
                    <a:pt x="199390" y="132080"/>
                  </a:cubicBezTo>
                  <a:cubicBezTo>
                    <a:pt x="233680" y="102870"/>
                    <a:pt x="271780" y="78740"/>
                    <a:pt x="311150" y="58420"/>
                  </a:cubicBezTo>
                  <a:cubicBezTo>
                    <a:pt x="351790" y="39370"/>
                    <a:pt x="394970" y="22860"/>
                    <a:pt x="438150" y="13970"/>
                  </a:cubicBezTo>
                  <a:cubicBezTo>
                    <a:pt x="481330" y="3810"/>
                    <a:pt x="527050" y="0"/>
                    <a:pt x="571500" y="1270"/>
                  </a:cubicBezTo>
                  <a:cubicBezTo>
                    <a:pt x="615950" y="1270"/>
                    <a:pt x="661670" y="8890"/>
                    <a:pt x="704850" y="20320"/>
                  </a:cubicBezTo>
                  <a:cubicBezTo>
                    <a:pt x="746760" y="31750"/>
                    <a:pt x="789940" y="49530"/>
                    <a:pt x="829310" y="71120"/>
                  </a:cubicBezTo>
                  <a:cubicBezTo>
                    <a:pt x="867410" y="92710"/>
                    <a:pt x="937260" y="149860"/>
                    <a:pt x="937260" y="149860"/>
                  </a:cubicBezTo>
                </a:path>
              </a:pathLst>
            </a:custGeom>
            <a:solidFill>
              <a:srgbClr val="9ED356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2288E2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39603" y="1122782"/>
            <a:ext cx="7019697" cy="10556306"/>
            <a:chOff x="0" y="0"/>
            <a:chExt cx="660400" cy="9931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0400" cy="993118"/>
            </a:xfrm>
            <a:custGeom>
              <a:avLst/>
              <a:gdLst/>
              <a:ahLst/>
              <a:cxnLst/>
              <a:rect l="l" t="t" r="r" b="b"/>
              <a:pathLst>
                <a:path w="660400" h="993118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2288E2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614313" y="1459818"/>
            <a:ext cx="6270276" cy="6270276"/>
            <a:chOff x="0" y="0"/>
            <a:chExt cx="8916670" cy="8916670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8903970" cy="8903970"/>
            </a:xfrm>
            <a:custGeom>
              <a:avLst/>
              <a:gdLst/>
              <a:ahLst/>
              <a:cxnLst/>
              <a:rect l="l" t="t" r="r" b="b"/>
              <a:pathLst>
                <a:path w="8903970" h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DFEFE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154940" y="154940"/>
              <a:ext cx="8605520" cy="8605520"/>
            </a:xfrm>
            <a:custGeom>
              <a:avLst/>
              <a:gdLst/>
              <a:ahLst/>
              <a:cxnLst/>
              <a:rect l="l" t="t" r="r" b="b"/>
              <a:pathLst>
                <a:path w="8605520" h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614313" y="1457485"/>
            <a:ext cx="6272609" cy="627260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0345106" y="1189445"/>
            <a:ext cx="6811024" cy="6811024"/>
          </a:xfrm>
          <a:custGeom>
            <a:avLst/>
            <a:gdLst/>
            <a:ahLst/>
            <a:cxnLst/>
            <a:rect l="l" t="t" r="r" b="b"/>
            <a:pathLst>
              <a:path w="6811024" h="6811024">
                <a:moveTo>
                  <a:pt x="0" y="0"/>
                </a:moveTo>
                <a:lnTo>
                  <a:pt x="6811024" y="0"/>
                </a:lnTo>
                <a:lnTo>
                  <a:pt x="6811024" y="6811024"/>
                </a:lnTo>
                <a:lnTo>
                  <a:pt x="0" y="68110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15" name="Group 15"/>
          <p:cNvGrpSpPr/>
          <p:nvPr/>
        </p:nvGrpSpPr>
        <p:grpSpPr>
          <a:xfrm>
            <a:off x="0" y="9258300"/>
            <a:ext cx="20242230" cy="3086100"/>
            <a:chOff x="0" y="0"/>
            <a:chExt cx="5331287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331287" cy="812800"/>
            </a:xfrm>
            <a:custGeom>
              <a:avLst/>
              <a:gdLst/>
              <a:ahLst/>
              <a:cxnLst/>
              <a:rect l="l" t="t" r="r" b="b"/>
              <a:pathLst>
                <a:path w="5331287" h="812800">
                  <a:moveTo>
                    <a:pt x="0" y="0"/>
                  </a:moveTo>
                  <a:lnTo>
                    <a:pt x="5331287" y="0"/>
                  </a:lnTo>
                  <a:lnTo>
                    <a:pt x="533128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288E2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5331287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00348" y="3175719"/>
            <a:ext cx="8589500" cy="4824750"/>
            <a:chOff x="0" y="0"/>
            <a:chExt cx="2262255" cy="127071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262255" cy="1270716"/>
            </a:xfrm>
            <a:custGeom>
              <a:avLst/>
              <a:gdLst/>
              <a:ahLst/>
              <a:cxnLst/>
              <a:rect l="l" t="t" r="r" b="b"/>
              <a:pathLst>
                <a:path w="2262255" h="1270716">
                  <a:moveTo>
                    <a:pt x="0" y="0"/>
                  </a:moveTo>
                  <a:lnTo>
                    <a:pt x="2262255" y="0"/>
                  </a:lnTo>
                  <a:lnTo>
                    <a:pt x="2262255" y="1270716"/>
                  </a:lnTo>
                  <a:lnTo>
                    <a:pt x="0" y="12707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9ED356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2262255" cy="1308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900348" y="3317415"/>
            <a:ext cx="8414772" cy="4912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3258" lvl="1" indent="-251629" algn="l">
              <a:lnSpc>
                <a:spcPts val="3263"/>
              </a:lnSpc>
              <a:spcBef>
                <a:spcPct val="0"/>
              </a:spcBef>
              <a:buFont typeface="Arial"/>
              <a:buChar char="•"/>
            </a:pPr>
            <a:r>
              <a:rPr lang="en-US" sz="2330" u="none" strike="noStrike" spc="-4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Afficher la liste des utilisateurs inscrits sur Discord.</a:t>
            </a:r>
          </a:p>
          <a:p>
            <a:pPr algn="l">
              <a:lnSpc>
                <a:spcPts val="3263"/>
              </a:lnSpc>
              <a:spcBef>
                <a:spcPct val="0"/>
              </a:spcBef>
            </a:pPr>
            <a:endParaRPr lang="en-US" sz="2330" u="none" strike="noStrike" spc="-46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263"/>
              </a:lnSpc>
              <a:spcBef>
                <a:spcPct val="0"/>
              </a:spcBef>
            </a:pPr>
            <a:endParaRPr lang="en-US" sz="2330" u="none" strike="noStrike" spc="-46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03258" lvl="1" indent="-251629" algn="l">
              <a:lnSpc>
                <a:spcPts val="3263"/>
              </a:lnSpc>
              <a:spcBef>
                <a:spcPct val="0"/>
              </a:spcBef>
              <a:buFont typeface="Arial"/>
              <a:buChar char="•"/>
            </a:pPr>
            <a:r>
              <a:rPr lang="en-US" sz="2330" u="none" strike="noStrike" spc="-4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Lister tous leurs messages avec destinataires et dates.</a:t>
            </a:r>
          </a:p>
          <a:p>
            <a:pPr algn="l">
              <a:lnSpc>
                <a:spcPts val="3263"/>
              </a:lnSpc>
              <a:spcBef>
                <a:spcPct val="0"/>
              </a:spcBef>
            </a:pPr>
            <a:endParaRPr lang="en-US" sz="2330" u="none" strike="noStrike" spc="-46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263"/>
              </a:lnSpc>
              <a:spcBef>
                <a:spcPct val="0"/>
              </a:spcBef>
            </a:pPr>
            <a:endParaRPr lang="en-US" sz="2330" u="none" strike="noStrike" spc="-46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03258" lvl="1" indent="-251629" algn="l">
              <a:lnSpc>
                <a:spcPts val="3263"/>
              </a:lnSpc>
              <a:spcBef>
                <a:spcPct val="0"/>
              </a:spcBef>
              <a:buFont typeface="Arial"/>
              <a:buChar char="•"/>
            </a:pPr>
            <a:r>
              <a:rPr lang="en-US" sz="2330" u="none" strike="noStrike" spc="-4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Calculer un score de toxicité des messages.</a:t>
            </a:r>
          </a:p>
          <a:p>
            <a:pPr algn="l">
              <a:lnSpc>
                <a:spcPts val="3263"/>
              </a:lnSpc>
              <a:spcBef>
                <a:spcPct val="0"/>
              </a:spcBef>
            </a:pPr>
            <a:endParaRPr lang="en-US" sz="2330" u="none" strike="noStrike" spc="-46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263"/>
              </a:lnSpc>
              <a:spcBef>
                <a:spcPct val="0"/>
              </a:spcBef>
            </a:pPr>
            <a:endParaRPr lang="en-US" sz="2330" u="none" strike="noStrike" spc="-46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03258" lvl="1" indent="-251629" algn="l">
              <a:lnSpc>
                <a:spcPts val="3263"/>
              </a:lnSpc>
              <a:spcBef>
                <a:spcPct val="0"/>
              </a:spcBef>
              <a:buFont typeface="Arial"/>
              <a:buChar char="•"/>
            </a:pPr>
            <a:r>
              <a:rPr lang="en-US" sz="2330" u="none" strike="noStrike" spc="-4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Utiliser une base de données MySQL et un backend PHP pour gérer les données.</a:t>
            </a:r>
          </a:p>
          <a:p>
            <a:pPr marL="0" lvl="0" indent="0" algn="l">
              <a:lnSpc>
                <a:spcPts val="3263"/>
              </a:lnSpc>
              <a:spcBef>
                <a:spcPct val="0"/>
              </a:spcBef>
            </a:pPr>
            <a:endParaRPr lang="en-US" sz="2330" u="none" strike="noStrike" spc="-46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3776445" y="677772"/>
            <a:ext cx="6837869" cy="928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50"/>
              </a:lnSpc>
              <a:spcBef>
                <a:spcPct val="0"/>
              </a:spcBef>
            </a:pPr>
            <a:r>
              <a:rPr lang="en-US" sz="546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Objectifs du Projet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6921711" y="9381018"/>
            <a:ext cx="1230630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4</a:t>
            </a:r>
            <a:r>
              <a:rPr lang="en-US" sz="440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656283" y="-2445901"/>
            <a:ext cx="15178802" cy="1517880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07842" y="-1797460"/>
            <a:ext cx="13881919" cy="1388191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88E2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874077" y="475494"/>
            <a:ext cx="7312690" cy="1424256"/>
            <a:chOff x="0" y="0"/>
            <a:chExt cx="9750254" cy="189900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99008" cy="1899008"/>
            </a:xfrm>
            <a:custGeom>
              <a:avLst/>
              <a:gdLst/>
              <a:ahLst/>
              <a:cxnLst/>
              <a:rect l="l" t="t" r="r" b="b"/>
              <a:pathLst>
                <a:path w="1899008" h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2059128" y="676790"/>
              <a:ext cx="7691126" cy="4787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15"/>
                </a:lnSpc>
              </a:pPr>
              <a:r>
                <a:rPr lang="en-US" sz="2082" spc="-41" dirty="0" err="1">
                  <a:solidFill>
                    <a:srgbClr val="9ED356"/>
                  </a:solidFill>
                  <a:latin typeface="Poppins"/>
                  <a:ea typeface="Poppins"/>
                  <a:cs typeface="Poppins"/>
                  <a:sym typeface="Poppins"/>
                </a:rPr>
                <a:t>Développement</a:t>
              </a:r>
              <a:r>
                <a:rPr lang="en-US" sz="2082" spc="-41" dirty="0">
                  <a:solidFill>
                    <a:srgbClr val="9ED356"/>
                  </a:solidFill>
                  <a:latin typeface="Poppins"/>
                  <a:ea typeface="Poppins"/>
                  <a:cs typeface="Poppins"/>
                  <a:sym typeface="Poppins"/>
                </a:rPr>
                <a:t> Android : Java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93411" y="389683"/>
              <a:ext cx="1512186" cy="1043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01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709322" y="2299800"/>
            <a:ext cx="7312690" cy="1424256"/>
            <a:chOff x="0" y="0"/>
            <a:chExt cx="9750254" cy="189900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899008" cy="1899008"/>
            </a:xfrm>
            <a:custGeom>
              <a:avLst/>
              <a:gdLst/>
              <a:ahLst/>
              <a:cxnLst/>
              <a:rect l="l" t="t" r="r" b="b"/>
              <a:pathLst>
                <a:path w="1899008" h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059128" y="668738"/>
              <a:ext cx="7691126" cy="4787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15"/>
                </a:lnSpc>
              </a:pPr>
              <a:r>
                <a:rPr lang="en-US" sz="2082" spc="-41">
                  <a:solidFill>
                    <a:srgbClr val="2288E2"/>
                  </a:solidFill>
                  <a:latin typeface="Poppins"/>
                  <a:ea typeface="Poppins"/>
                  <a:cs typeface="Poppins"/>
                  <a:sym typeface="Poppins"/>
                </a:rPr>
                <a:t>Communication API : Retrofit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93411" y="389683"/>
              <a:ext cx="1512186" cy="1043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 dirty="0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02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959645" y="4341212"/>
            <a:ext cx="7312690" cy="1424256"/>
            <a:chOff x="0" y="0"/>
            <a:chExt cx="9750254" cy="189900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99008" cy="1899008"/>
            </a:xfrm>
            <a:custGeom>
              <a:avLst/>
              <a:gdLst/>
              <a:ahLst/>
              <a:cxnLst/>
              <a:rect l="l" t="t" r="r" b="b"/>
              <a:pathLst>
                <a:path w="1899008" h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2059128" y="676790"/>
              <a:ext cx="7691126" cy="4787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15"/>
                </a:lnSpc>
              </a:pPr>
              <a:r>
                <a:rPr lang="en-US" sz="2082" spc="-41">
                  <a:solidFill>
                    <a:srgbClr val="9ED356"/>
                  </a:solidFill>
                  <a:latin typeface="Poppins"/>
                  <a:ea typeface="Poppins"/>
                  <a:cs typeface="Poppins"/>
                  <a:sym typeface="Poppins"/>
                </a:rPr>
                <a:t>Base de données : MySQL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93411" y="389683"/>
              <a:ext cx="1512186" cy="1043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03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709322" y="6382625"/>
            <a:ext cx="7312690" cy="1424256"/>
            <a:chOff x="0" y="0"/>
            <a:chExt cx="9750254" cy="189900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899008" cy="1899008"/>
            </a:xfrm>
            <a:custGeom>
              <a:avLst/>
              <a:gdLst/>
              <a:ahLst/>
              <a:cxnLst/>
              <a:rect l="l" t="t" r="r" b="b"/>
              <a:pathLst>
                <a:path w="1899008" h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2059128" y="636211"/>
              <a:ext cx="7691126" cy="4787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15"/>
                </a:lnSpc>
              </a:pPr>
              <a:r>
                <a:rPr lang="en-US" sz="2082" spc="-41">
                  <a:solidFill>
                    <a:srgbClr val="2288E2"/>
                  </a:solidFill>
                  <a:latin typeface="Poppins"/>
                  <a:ea typeface="Poppins"/>
                  <a:cs typeface="Poppins"/>
                  <a:sym typeface="Poppins"/>
                </a:rPr>
                <a:t>Backend : PHP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93411" y="389683"/>
              <a:ext cx="1512186" cy="1043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04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11495" y="1187622"/>
            <a:ext cx="373607" cy="373607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9ED356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8059285" y="2863636"/>
            <a:ext cx="373607" cy="373607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2288E2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8059285" y="6907949"/>
            <a:ext cx="373607" cy="373607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2288E2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8335715" y="4885068"/>
            <a:ext cx="373607" cy="373607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9ED356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7874077" y="8207651"/>
            <a:ext cx="7287850" cy="1424256"/>
            <a:chOff x="0" y="0"/>
            <a:chExt cx="9717134" cy="189900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899008" cy="1899008"/>
            </a:xfrm>
            <a:custGeom>
              <a:avLst/>
              <a:gdLst/>
              <a:ahLst/>
              <a:cxnLst/>
              <a:rect l="l" t="t" r="r" b="b"/>
              <a:pathLst>
                <a:path w="1899008" h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93411" y="389683"/>
              <a:ext cx="1512186" cy="1043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97"/>
                </a:lnSpc>
                <a:spcBef>
                  <a:spcPct val="0"/>
                </a:spcBef>
              </a:pPr>
              <a:r>
                <a:rPr lang="en-US" sz="4784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04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2026008" y="676790"/>
              <a:ext cx="7691126" cy="4787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15"/>
                </a:lnSpc>
              </a:pPr>
              <a:r>
                <a:rPr lang="en-US" sz="2082" spc="-41">
                  <a:solidFill>
                    <a:srgbClr val="9ED356"/>
                  </a:solidFill>
                  <a:latin typeface="Poppins"/>
                  <a:ea typeface="Poppins"/>
                  <a:cs typeface="Poppins"/>
                  <a:sym typeface="Poppins"/>
                </a:rPr>
                <a:t>Serveur : Apache + MariaDB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7311495" y="8732976"/>
            <a:ext cx="373607" cy="37360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9ED356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217539" y="4138857"/>
            <a:ext cx="7280760" cy="2009285"/>
            <a:chOff x="0" y="0"/>
            <a:chExt cx="9707680" cy="2679047"/>
          </a:xfrm>
        </p:grpSpPr>
        <p:sp>
          <p:nvSpPr>
            <p:cNvPr id="44" name="TextBox 44"/>
            <p:cNvSpPr txBox="1"/>
            <p:nvPr/>
          </p:nvSpPr>
          <p:spPr>
            <a:xfrm>
              <a:off x="0" y="-85725"/>
              <a:ext cx="9707680" cy="1036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553"/>
                </a:lnSpc>
                <a:spcBef>
                  <a:spcPct val="0"/>
                </a:spcBef>
              </a:pPr>
              <a:r>
                <a:rPr lang="en-US" sz="4680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Technologies Utilisées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1125815"/>
              <a:ext cx="9298185" cy="1553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2"/>
                </a:lnSpc>
              </a:pPr>
              <a:r>
                <a:rPr lang="en-US" sz="2230" spc="-44">
                  <a:solidFill>
                    <a:srgbClr val="FDFDFD"/>
                  </a:solidFill>
                  <a:latin typeface="Poppins"/>
                  <a:ea typeface="Poppins"/>
                  <a:cs typeface="Poppins"/>
                  <a:sym typeface="Poppins"/>
                </a:rPr>
                <a:t>TraceCord utilise Java pour l'application mobile, Retrofit pour les requêtes API, et PHP/MySQL pour la gestion des données sur un serveur Apache.</a:t>
              </a:r>
            </a:p>
          </p:txBody>
        </p:sp>
      </p:grpSp>
      <p:sp>
        <p:nvSpPr>
          <p:cNvPr id="46" name="Freeform 46"/>
          <p:cNvSpPr/>
          <p:nvPr/>
        </p:nvSpPr>
        <p:spPr>
          <a:xfrm>
            <a:off x="16405968" y="22171"/>
            <a:ext cx="1882032" cy="1539059"/>
          </a:xfrm>
          <a:custGeom>
            <a:avLst/>
            <a:gdLst/>
            <a:ahLst/>
            <a:cxnLst/>
            <a:rect l="l" t="t" r="r" b="b"/>
            <a:pathLst>
              <a:path w="1882032" h="1539059">
                <a:moveTo>
                  <a:pt x="0" y="0"/>
                </a:moveTo>
                <a:lnTo>
                  <a:pt x="1882032" y="0"/>
                </a:lnTo>
                <a:lnTo>
                  <a:pt x="1882032" y="1539058"/>
                </a:lnTo>
                <a:lnTo>
                  <a:pt x="0" y="15390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7" name="TextBox 47"/>
          <p:cNvSpPr txBox="1"/>
          <p:nvPr/>
        </p:nvSpPr>
        <p:spPr>
          <a:xfrm>
            <a:off x="16921711" y="9381018"/>
            <a:ext cx="1230630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5</a:t>
            </a:r>
            <a:r>
              <a:rPr lang="en-US" sz="440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66830" y="0"/>
            <a:ext cx="5021170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288E2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53904" y="923925"/>
            <a:ext cx="7922504" cy="90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20"/>
              </a:lnSpc>
              <a:spcBef>
                <a:spcPct val="0"/>
              </a:spcBef>
            </a:pPr>
            <a:r>
              <a:rPr lang="en-US" sz="53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Architecture du Projet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9ED356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66307" y="300249"/>
            <a:ext cx="8027935" cy="9598729"/>
            <a:chOff x="0" y="0"/>
            <a:chExt cx="8603361" cy="10286746"/>
          </a:xfrm>
        </p:grpSpPr>
        <p:sp>
          <p:nvSpPr>
            <p:cNvPr id="10" name="Freeform 10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2"/>
              <a:stretch>
                <a:fillRect l="-28002" r="-51461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700679" y="7074186"/>
            <a:ext cx="5946973" cy="594697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594175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16567"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15" name="Group 15"/>
          <p:cNvGrpSpPr/>
          <p:nvPr/>
        </p:nvGrpSpPr>
        <p:grpSpPr>
          <a:xfrm>
            <a:off x="1609132" y="5143500"/>
            <a:ext cx="11387207" cy="3298724"/>
            <a:chOff x="0" y="0"/>
            <a:chExt cx="2999100" cy="868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999100" cy="868800"/>
            </a:xfrm>
            <a:custGeom>
              <a:avLst/>
              <a:gdLst/>
              <a:ahLst/>
              <a:cxnLst/>
              <a:rect l="l" t="t" r="r" b="b"/>
              <a:pathLst>
                <a:path w="2999100" h="868800">
                  <a:moveTo>
                    <a:pt x="9518" y="0"/>
                  </a:moveTo>
                  <a:lnTo>
                    <a:pt x="2989581" y="0"/>
                  </a:lnTo>
                  <a:cubicBezTo>
                    <a:pt x="2992106" y="0"/>
                    <a:pt x="2994527" y="1003"/>
                    <a:pt x="2996312" y="2788"/>
                  </a:cubicBezTo>
                  <a:cubicBezTo>
                    <a:pt x="2998097" y="4573"/>
                    <a:pt x="2999100" y="6994"/>
                    <a:pt x="2999100" y="9518"/>
                  </a:cubicBezTo>
                  <a:lnTo>
                    <a:pt x="2999100" y="859282"/>
                  </a:lnTo>
                  <a:cubicBezTo>
                    <a:pt x="2999100" y="861806"/>
                    <a:pt x="2998097" y="864227"/>
                    <a:pt x="2996312" y="866012"/>
                  </a:cubicBezTo>
                  <a:cubicBezTo>
                    <a:pt x="2994527" y="867797"/>
                    <a:pt x="2992106" y="868800"/>
                    <a:pt x="2989581" y="868800"/>
                  </a:cubicBezTo>
                  <a:lnTo>
                    <a:pt x="9518" y="868800"/>
                  </a:lnTo>
                  <a:cubicBezTo>
                    <a:pt x="4261" y="868800"/>
                    <a:pt x="0" y="864538"/>
                    <a:pt x="0" y="859282"/>
                  </a:cubicBezTo>
                  <a:lnTo>
                    <a:pt x="0" y="9518"/>
                  </a:lnTo>
                  <a:cubicBezTo>
                    <a:pt x="0" y="6994"/>
                    <a:pt x="1003" y="4573"/>
                    <a:pt x="2788" y="2788"/>
                  </a:cubicBezTo>
                  <a:cubicBezTo>
                    <a:pt x="4573" y="1003"/>
                    <a:pt x="6994" y="0"/>
                    <a:pt x="9518" y="0"/>
                  </a:cubicBezTo>
                  <a:close/>
                </a:path>
              </a:pathLst>
            </a:custGeom>
            <a:solidFill>
              <a:srgbClr val="2288E2"/>
            </a:solidFill>
            <a:ln w="66675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2999100" cy="90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6921711" y="9381018"/>
            <a:ext cx="1230630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6</a:t>
            </a:r>
            <a:r>
              <a:rPr lang="en-US" sz="440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FBAB28F-9910-AE38-9EDF-B35D37504FEB}"/>
              </a:ext>
            </a:extLst>
          </p:cNvPr>
          <p:cNvGrpSpPr/>
          <p:nvPr/>
        </p:nvGrpSpPr>
        <p:grpSpPr>
          <a:xfrm>
            <a:off x="2255593" y="4632581"/>
            <a:ext cx="2772169" cy="3093106"/>
            <a:chOff x="2255593" y="4632581"/>
            <a:chExt cx="2772169" cy="3093106"/>
          </a:xfrm>
        </p:grpSpPr>
        <p:grpSp>
          <p:nvGrpSpPr>
            <p:cNvPr id="18" name="Group 18"/>
            <p:cNvGrpSpPr/>
            <p:nvPr/>
          </p:nvGrpSpPr>
          <p:grpSpPr>
            <a:xfrm>
              <a:off x="2255593" y="4632581"/>
              <a:ext cx="2772169" cy="1236162"/>
              <a:chOff x="0" y="-66675"/>
              <a:chExt cx="1013291" cy="45184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013291" cy="385170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385170">
                    <a:moveTo>
                      <a:pt x="128466" y="0"/>
                    </a:moveTo>
                    <a:lnTo>
                      <a:pt x="884826" y="0"/>
                    </a:lnTo>
                    <a:cubicBezTo>
                      <a:pt x="918897" y="0"/>
                      <a:pt x="951573" y="13535"/>
                      <a:pt x="975664" y="37627"/>
                    </a:cubicBezTo>
                    <a:cubicBezTo>
                      <a:pt x="999756" y="61719"/>
                      <a:pt x="1013291" y="94394"/>
                      <a:pt x="1013291" y="128466"/>
                    </a:cubicBezTo>
                    <a:lnTo>
                      <a:pt x="1013291" y="256705"/>
                    </a:lnTo>
                    <a:cubicBezTo>
                      <a:pt x="1013291" y="327654"/>
                      <a:pt x="955775" y="385170"/>
                      <a:pt x="884826" y="385170"/>
                    </a:cubicBezTo>
                    <a:lnTo>
                      <a:pt x="128466" y="385170"/>
                    </a:lnTo>
                    <a:cubicBezTo>
                      <a:pt x="57516" y="385170"/>
                      <a:pt x="0" y="327654"/>
                      <a:pt x="0" y="256705"/>
                    </a:cubicBezTo>
                    <a:lnTo>
                      <a:pt x="0" y="128466"/>
                    </a:lnTo>
                    <a:cubicBezTo>
                      <a:pt x="0" y="57516"/>
                      <a:pt x="57516" y="0"/>
                      <a:pt x="128466" y="0"/>
                    </a:cubicBezTo>
                    <a:close/>
                  </a:path>
                </a:pathLst>
              </a:custGeom>
              <a:solidFill>
                <a:srgbClr val="145DA0"/>
              </a:soli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0" y="-66675"/>
                <a:ext cx="1013291" cy="451845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2486" b="1" dirty="0" err="1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L’application</a:t>
                </a:r>
                <a:r>
                  <a:rPr lang="en-US" sz="2486" b="1" dirty="0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 Android</a:t>
                </a: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464006" y="6068972"/>
              <a:ext cx="2355344" cy="165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 dirty="0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Affiche la </a:t>
              </a:r>
              <a:r>
                <a:rPr lang="en-US" sz="1899" dirty="0" err="1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liste</a:t>
              </a:r>
              <a:r>
                <a:rPr lang="en-US" sz="1899" dirty="0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 des </a:t>
              </a:r>
              <a:r>
                <a:rPr lang="en-US" sz="1899" dirty="0" err="1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utilisateurs</a:t>
              </a:r>
              <a:r>
                <a:rPr lang="en-US" sz="1899" dirty="0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 et </a:t>
              </a:r>
              <a:r>
                <a:rPr lang="en-US" sz="1899" dirty="0" err="1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leurs</a:t>
              </a:r>
              <a:r>
                <a:rPr lang="en-US" sz="1899" dirty="0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 messages via </a:t>
              </a:r>
              <a:r>
                <a:rPr lang="en-US" sz="1899" dirty="0" err="1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une</a:t>
              </a:r>
              <a:r>
                <a:rPr lang="en-US" sz="1899" dirty="0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 interface intuitive.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A7FF04B1-3DEE-7F0A-8DC6-BB81A59DC525}"/>
              </a:ext>
            </a:extLst>
          </p:cNvPr>
          <p:cNvGrpSpPr/>
          <p:nvPr/>
        </p:nvGrpSpPr>
        <p:grpSpPr>
          <a:xfrm>
            <a:off x="5912407" y="4814991"/>
            <a:ext cx="2772169" cy="2577321"/>
            <a:chOff x="5912407" y="4814991"/>
            <a:chExt cx="2772169" cy="2577321"/>
          </a:xfrm>
        </p:grpSpPr>
        <p:grpSp>
          <p:nvGrpSpPr>
            <p:cNvPr id="21" name="Group 21"/>
            <p:cNvGrpSpPr/>
            <p:nvPr/>
          </p:nvGrpSpPr>
          <p:grpSpPr>
            <a:xfrm>
              <a:off x="5912407" y="4814991"/>
              <a:ext cx="2772169" cy="1053752"/>
              <a:chOff x="0" y="0"/>
              <a:chExt cx="1013291" cy="38517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013291" cy="385170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385170">
                    <a:moveTo>
                      <a:pt x="128466" y="0"/>
                    </a:moveTo>
                    <a:lnTo>
                      <a:pt x="884826" y="0"/>
                    </a:lnTo>
                    <a:cubicBezTo>
                      <a:pt x="918897" y="0"/>
                      <a:pt x="951573" y="13535"/>
                      <a:pt x="975664" y="37627"/>
                    </a:cubicBezTo>
                    <a:cubicBezTo>
                      <a:pt x="999756" y="61719"/>
                      <a:pt x="1013291" y="94394"/>
                      <a:pt x="1013291" y="128466"/>
                    </a:cubicBezTo>
                    <a:lnTo>
                      <a:pt x="1013291" y="256705"/>
                    </a:lnTo>
                    <a:cubicBezTo>
                      <a:pt x="1013291" y="327654"/>
                      <a:pt x="955775" y="385170"/>
                      <a:pt x="884826" y="385170"/>
                    </a:cubicBezTo>
                    <a:lnTo>
                      <a:pt x="128466" y="385170"/>
                    </a:lnTo>
                    <a:cubicBezTo>
                      <a:pt x="57516" y="385170"/>
                      <a:pt x="0" y="327654"/>
                      <a:pt x="0" y="256705"/>
                    </a:cubicBezTo>
                    <a:lnTo>
                      <a:pt x="0" y="128466"/>
                    </a:lnTo>
                    <a:cubicBezTo>
                      <a:pt x="0" y="57516"/>
                      <a:pt x="57516" y="0"/>
                      <a:pt x="128466" y="0"/>
                    </a:cubicBezTo>
                    <a:close/>
                  </a:path>
                </a:pathLst>
              </a:custGeom>
              <a:solidFill>
                <a:srgbClr val="145DA0"/>
              </a:soli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66675"/>
                <a:ext cx="1013291" cy="451845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2486" b="1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L’API PHP</a:t>
                </a:r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6215156" y="6068972"/>
              <a:ext cx="2355344" cy="13233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Gère les requêtes entre l’application et la base de données.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834640DE-8A1E-EE6D-31D4-188B2C10F6EB}"/>
              </a:ext>
            </a:extLst>
          </p:cNvPr>
          <p:cNvGrpSpPr/>
          <p:nvPr/>
        </p:nvGrpSpPr>
        <p:grpSpPr>
          <a:xfrm>
            <a:off x="9569222" y="4814991"/>
            <a:ext cx="2670160" cy="2910696"/>
            <a:chOff x="9569222" y="4814991"/>
            <a:chExt cx="2670160" cy="2910696"/>
          </a:xfrm>
        </p:grpSpPr>
        <p:grpSp>
          <p:nvGrpSpPr>
            <p:cNvPr id="24" name="Group 24"/>
            <p:cNvGrpSpPr/>
            <p:nvPr/>
          </p:nvGrpSpPr>
          <p:grpSpPr>
            <a:xfrm>
              <a:off x="9569222" y="4814991"/>
              <a:ext cx="2670160" cy="1053752"/>
              <a:chOff x="0" y="0"/>
              <a:chExt cx="976004" cy="38517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976004" cy="385170"/>
              </a:xfrm>
              <a:custGeom>
                <a:avLst/>
                <a:gdLst/>
                <a:ahLst/>
                <a:cxnLst/>
                <a:rect l="l" t="t" r="r" b="b"/>
                <a:pathLst>
                  <a:path w="976004" h="385170">
                    <a:moveTo>
                      <a:pt x="133373" y="0"/>
                    </a:moveTo>
                    <a:lnTo>
                      <a:pt x="842631" y="0"/>
                    </a:lnTo>
                    <a:cubicBezTo>
                      <a:pt x="878004" y="0"/>
                      <a:pt x="911928" y="14052"/>
                      <a:pt x="936940" y="39064"/>
                    </a:cubicBezTo>
                    <a:cubicBezTo>
                      <a:pt x="961953" y="64077"/>
                      <a:pt x="976004" y="98001"/>
                      <a:pt x="976004" y="133373"/>
                    </a:cubicBezTo>
                    <a:lnTo>
                      <a:pt x="976004" y="251797"/>
                    </a:lnTo>
                    <a:cubicBezTo>
                      <a:pt x="976004" y="325457"/>
                      <a:pt x="916291" y="385170"/>
                      <a:pt x="842631" y="385170"/>
                    </a:cubicBezTo>
                    <a:lnTo>
                      <a:pt x="133373" y="385170"/>
                    </a:lnTo>
                    <a:cubicBezTo>
                      <a:pt x="59713" y="385170"/>
                      <a:pt x="0" y="325457"/>
                      <a:pt x="0" y="251797"/>
                    </a:cubicBezTo>
                    <a:lnTo>
                      <a:pt x="0" y="133373"/>
                    </a:lnTo>
                    <a:cubicBezTo>
                      <a:pt x="0" y="59713"/>
                      <a:pt x="59713" y="0"/>
                      <a:pt x="133373" y="0"/>
                    </a:cubicBezTo>
                    <a:close/>
                  </a:path>
                </a:pathLst>
              </a:custGeom>
              <a:solidFill>
                <a:srgbClr val="145DA0"/>
              </a:soli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66675"/>
                <a:ext cx="976004" cy="451845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2486" b="1" dirty="0">
                    <a:solidFill>
                      <a:srgbClr val="FFFFFF"/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La base de données MySQL</a:t>
                </a:r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9740993" y="6068972"/>
              <a:ext cx="2355344" cy="165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DFDFD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Stocke les utilisateurs et leurs messages de manière structurée.</a:t>
              </a:r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2253904" y="1834424"/>
            <a:ext cx="6835783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Une application mobile connectée à une API PHP qui communique avec une base de données MySQL.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8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9ED356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9ED356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3665654" y="1854185"/>
            <a:ext cx="10956692" cy="879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51"/>
              </a:lnSpc>
              <a:spcBef>
                <a:spcPct val="0"/>
              </a:spcBef>
            </a:pPr>
            <a:r>
              <a:rPr lang="en-US" sz="5108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Développement de l’Application</a:t>
            </a:r>
          </a:p>
        </p:txBody>
      </p: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C078D6A9-3861-F1FA-99A3-340564E86FAD}"/>
              </a:ext>
            </a:extLst>
          </p:cNvPr>
          <p:cNvGrpSpPr/>
          <p:nvPr/>
        </p:nvGrpSpPr>
        <p:grpSpPr>
          <a:xfrm>
            <a:off x="6224860" y="3298645"/>
            <a:ext cx="5841799" cy="5541434"/>
            <a:chOff x="6224860" y="3298645"/>
            <a:chExt cx="5841799" cy="5541434"/>
          </a:xfrm>
        </p:grpSpPr>
        <p:sp>
          <p:nvSpPr>
            <p:cNvPr id="3" name="Freeform 3"/>
            <p:cNvSpPr/>
            <p:nvPr/>
          </p:nvSpPr>
          <p:spPr>
            <a:xfrm>
              <a:off x="6224860" y="7686324"/>
              <a:ext cx="5841799" cy="1153755"/>
            </a:xfrm>
            <a:custGeom>
              <a:avLst/>
              <a:gdLst/>
              <a:ahLst/>
              <a:cxnLst/>
              <a:rect l="l" t="t" r="r" b="b"/>
              <a:pathLst>
                <a:path w="5841799" h="1153755">
                  <a:moveTo>
                    <a:pt x="0" y="0"/>
                  </a:moveTo>
                  <a:lnTo>
                    <a:pt x="5841799" y="0"/>
                  </a:lnTo>
                  <a:lnTo>
                    <a:pt x="5841799" y="1153755"/>
                  </a:lnTo>
                  <a:lnTo>
                    <a:pt x="0" y="1153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  <p:grpSp>
          <p:nvGrpSpPr>
            <p:cNvPr id="8" name="Group 8"/>
            <p:cNvGrpSpPr/>
            <p:nvPr/>
          </p:nvGrpSpPr>
          <p:grpSpPr>
            <a:xfrm>
              <a:off x="6224860" y="3298645"/>
              <a:ext cx="5841799" cy="5146658"/>
              <a:chOff x="0" y="0"/>
              <a:chExt cx="1554321" cy="1369365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554321" cy="1369365"/>
              </a:xfrm>
              <a:custGeom>
                <a:avLst/>
                <a:gdLst/>
                <a:ahLst/>
                <a:cxnLst/>
                <a:rect l="l" t="t" r="r" b="b"/>
                <a:pathLst>
                  <a:path w="1554321" h="1369365">
                    <a:moveTo>
                      <a:pt x="58312" y="0"/>
                    </a:moveTo>
                    <a:lnTo>
                      <a:pt x="1496009" y="0"/>
                    </a:lnTo>
                    <a:cubicBezTo>
                      <a:pt x="1511474" y="0"/>
                      <a:pt x="1526306" y="6144"/>
                      <a:pt x="1537241" y="17079"/>
                    </a:cubicBezTo>
                    <a:cubicBezTo>
                      <a:pt x="1548177" y="28015"/>
                      <a:pt x="1554321" y="42846"/>
                      <a:pt x="1554321" y="58312"/>
                    </a:cubicBezTo>
                    <a:lnTo>
                      <a:pt x="1554321" y="1311054"/>
                    </a:lnTo>
                    <a:cubicBezTo>
                      <a:pt x="1554321" y="1326519"/>
                      <a:pt x="1548177" y="1341351"/>
                      <a:pt x="1537241" y="1352286"/>
                    </a:cubicBezTo>
                    <a:cubicBezTo>
                      <a:pt x="1526306" y="1363222"/>
                      <a:pt x="1511474" y="1369365"/>
                      <a:pt x="1496009" y="1369365"/>
                    </a:cubicBezTo>
                    <a:lnTo>
                      <a:pt x="58312" y="1369365"/>
                    </a:lnTo>
                    <a:cubicBezTo>
                      <a:pt x="42846" y="1369365"/>
                      <a:pt x="28015" y="1363222"/>
                      <a:pt x="17079" y="1352286"/>
                    </a:cubicBezTo>
                    <a:cubicBezTo>
                      <a:pt x="6144" y="1341351"/>
                      <a:pt x="0" y="1326519"/>
                      <a:pt x="0" y="1311054"/>
                    </a:cubicBezTo>
                    <a:lnTo>
                      <a:pt x="0" y="58312"/>
                    </a:lnTo>
                    <a:cubicBezTo>
                      <a:pt x="0" y="42846"/>
                      <a:pt x="6144" y="28015"/>
                      <a:pt x="17079" y="17079"/>
                    </a:cubicBezTo>
                    <a:cubicBezTo>
                      <a:pt x="28015" y="6144"/>
                      <a:pt x="42846" y="0"/>
                      <a:pt x="58312" y="0"/>
                    </a:cubicBezTo>
                    <a:close/>
                  </a:path>
                </a:pathLst>
              </a:custGeom>
              <a:solidFill>
                <a:srgbClr val="FDFDF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1554321" cy="14074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>
              <a:off x="6358655" y="3447950"/>
              <a:ext cx="5570690" cy="3133474"/>
              <a:chOff x="0" y="0"/>
              <a:chExt cx="1128903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112877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11287760" h="6350000">
                    <a:moveTo>
                      <a:pt x="0" y="5824220"/>
                    </a:moveTo>
                    <a:lnTo>
                      <a:pt x="0" y="525780"/>
                    </a:lnTo>
                    <a:cubicBezTo>
                      <a:pt x="0" y="234950"/>
                      <a:pt x="234950" y="0"/>
                      <a:pt x="525780" y="0"/>
                    </a:cubicBezTo>
                    <a:lnTo>
                      <a:pt x="10761980" y="0"/>
                    </a:lnTo>
                    <a:cubicBezTo>
                      <a:pt x="11052810" y="0"/>
                      <a:pt x="11287760" y="234950"/>
                      <a:pt x="11287760" y="525780"/>
                    </a:cubicBezTo>
                    <a:lnTo>
                      <a:pt x="11287760" y="5822950"/>
                    </a:lnTo>
                    <a:cubicBezTo>
                      <a:pt x="11287760" y="6113780"/>
                      <a:pt x="11052810" y="6348730"/>
                      <a:pt x="10761980" y="6348730"/>
                    </a:cubicBezTo>
                    <a:lnTo>
                      <a:pt x="525780" y="6348730"/>
                    </a:lnTo>
                    <a:cubicBezTo>
                      <a:pt x="236220" y="6350000"/>
                      <a:pt x="0" y="6115050"/>
                      <a:pt x="0" y="582422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t="-9061" b="-9061"/>
                </a:stretch>
              </a:blipFill>
            </p:spPr>
            <p:txBody>
              <a:bodyPr/>
              <a:lstStyle/>
              <a:p>
                <a:endParaRPr lang="fr-FR"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6495061" y="7135947"/>
              <a:ext cx="5297877" cy="10562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145"/>
                </a:lnSpc>
                <a:spcBef>
                  <a:spcPct val="0"/>
                </a:spcBef>
              </a:pPr>
              <a:r>
                <a:rPr lang="en-US" sz="1532" spc="-3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Lorsqu’un utilisateur est sélectionné, tous ses messages sont affichés avec les détails associés : contenu, destinataire et date d’envoi. Ces données sont extraites dynamiquement depuis la base de données via l’API.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264604" y="6658289"/>
              <a:ext cx="3762310" cy="389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200"/>
                </a:lnSpc>
                <a:spcBef>
                  <a:spcPct val="0"/>
                </a:spcBef>
              </a:pPr>
              <a:r>
                <a:rPr lang="en-US" sz="2286">
                  <a:solidFill>
                    <a:srgbClr val="051D40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Affichage des messages </a:t>
              </a:r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1AA52FF7-EA5D-1C77-5751-0D6548166822}"/>
              </a:ext>
            </a:extLst>
          </p:cNvPr>
          <p:cNvGrpSpPr/>
          <p:nvPr/>
        </p:nvGrpSpPr>
        <p:grpSpPr>
          <a:xfrm>
            <a:off x="12213997" y="3298645"/>
            <a:ext cx="5841799" cy="5541434"/>
            <a:chOff x="12213997" y="3298645"/>
            <a:chExt cx="5841799" cy="5541434"/>
          </a:xfrm>
        </p:grpSpPr>
        <p:sp>
          <p:nvSpPr>
            <p:cNvPr id="4" name="Freeform 4"/>
            <p:cNvSpPr/>
            <p:nvPr/>
          </p:nvSpPr>
          <p:spPr>
            <a:xfrm>
              <a:off x="12213997" y="7686324"/>
              <a:ext cx="5841799" cy="1153755"/>
            </a:xfrm>
            <a:custGeom>
              <a:avLst/>
              <a:gdLst/>
              <a:ahLst/>
              <a:cxnLst/>
              <a:rect l="l" t="t" r="r" b="b"/>
              <a:pathLst>
                <a:path w="5841799" h="1153755">
                  <a:moveTo>
                    <a:pt x="0" y="0"/>
                  </a:moveTo>
                  <a:lnTo>
                    <a:pt x="5841799" y="0"/>
                  </a:lnTo>
                  <a:lnTo>
                    <a:pt x="5841799" y="1153755"/>
                  </a:lnTo>
                  <a:lnTo>
                    <a:pt x="0" y="1153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  <p:grpSp>
          <p:nvGrpSpPr>
            <p:cNvPr id="5" name="Group 5"/>
            <p:cNvGrpSpPr/>
            <p:nvPr/>
          </p:nvGrpSpPr>
          <p:grpSpPr>
            <a:xfrm>
              <a:off x="12213997" y="3298645"/>
              <a:ext cx="5841799" cy="5146658"/>
              <a:chOff x="0" y="0"/>
              <a:chExt cx="1554321" cy="1369365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554321" cy="1369365"/>
              </a:xfrm>
              <a:custGeom>
                <a:avLst/>
                <a:gdLst/>
                <a:ahLst/>
                <a:cxnLst/>
                <a:rect l="l" t="t" r="r" b="b"/>
                <a:pathLst>
                  <a:path w="1554321" h="1369365">
                    <a:moveTo>
                      <a:pt x="58312" y="0"/>
                    </a:moveTo>
                    <a:lnTo>
                      <a:pt x="1496009" y="0"/>
                    </a:lnTo>
                    <a:cubicBezTo>
                      <a:pt x="1511474" y="0"/>
                      <a:pt x="1526306" y="6144"/>
                      <a:pt x="1537241" y="17079"/>
                    </a:cubicBezTo>
                    <a:cubicBezTo>
                      <a:pt x="1548177" y="28015"/>
                      <a:pt x="1554321" y="42846"/>
                      <a:pt x="1554321" y="58312"/>
                    </a:cubicBezTo>
                    <a:lnTo>
                      <a:pt x="1554321" y="1311054"/>
                    </a:lnTo>
                    <a:cubicBezTo>
                      <a:pt x="1554321" y="1326519"/>
                      <a:pt x="1548177" y="1341351"/>
                      <a:pt x="1537241" y="1352286"/>
                    </a:cubicBezTo>
                    <a:cubicBezTo>
                      <a:pt x="1526306" y="1363222"/>
                      <a:pt x="1511474" y="1369365"/>
                      <a:pt x="1496009" y="1369365"/>
                    </a:cubicBezTo>
                    <a:lnTo>
                      <a:pt x="58312" y="1369365"/>
                    </a:lnTo>
                    <a:cubicBezTo>
                      <a:pt x="42846" y="1369365"/>
                      <a:pt x="28015" y="1363222"/>
                      <a:pt x="17079" y="1352286"/>
                    </a:cubicBezTo>
                    <a:cubicBezTo>
                      <a:pt x="6144" y="1341351"/>
                      <a:pt x="0" y="1326519"/>
                      <a:pt x="0" y="1311054"/>
                    </a:cubicBezTo>
                    <a:lnTo>
                      <a:pt x="0" y="58312"/>
                    </a:lnTo>
                    <a:cubicBezTo>
                      <a:pt x="0" y="42846"/>
                      <a:pt x="6144" y="28015"/>
                      <a:pt x="17079" y="17079"/>
                    </a:cubicBezTo>
                    <a:cubicBezTo>
                      <a:pt x="28015" y="6144"/>
                      <a:pt x="42846" y="0"/>
                      <a:pt x="58312" y="0"/>
                    </a:cubicBezTo>
                    <a:close/>
                  </a:path>
                </a:pathLst>
              </a:custGeom>
              <a:solidFill>
                <a:srgbClr val="FDFDF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1554321" cy="14074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12349552" y="3446286"/>
              <a:ext cx="5570690" cy="3133474"/>
              <a:chOff x="0" y="0"/>
              <a:chExt cx="1128903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2877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11287760" h="6350000">
                    <a:moveTo>
                      <a:pt x="0" y="5824220"/>
                    </a:moveTo>
                    <a:lnTo>
                      <a:pt x="0" y="525780"/>
                    </a:lnTo>
                    <a:cubicBezTo>
                      <a:pt x="0" y="234950"/>
                      <a:pt x="234950" y="0"/>
                      <a:pt x="525780" y="0"/>
                    </a:cubicBezTo>
                    <a:lnTo>
                      <a:pt x="10761980" y="0"/>
                    </a:lnTo>
                    <a:cubicBezTo>
                      <a:pt x="11052810" y="0"/>
                      <a:pt x="11287760" y="234950"/>
                      <a:pt x="11287760" y="525780"/>
                    </a:cubicBezTo>
                    <a:lnTo>
                      <a:pt x="11287760" y="5822950"/>
                    </a:lnTo>
                    <a:cubicBezTo>
                      <a:pt x="11287760" y="6113780"/>
                      <a:pt x="11052810" y="6348730"/>
                      <a:pt x="10761980" y="6348730"/>
                    </a:cubicBezTo>
                    <a:lnTo>
                      <a:pt x="525780" y="6348730"/>
                    </a:lnTo>
                    <a:cubicBezTo>
                      <a:pt x="236220" y="6350000"/>
                      <a:pt x="0" y="6115050"/>
                      <a:pt x="0" y="582422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t="-12895" b="-12895"/>
                </a:stretch>
              </a:blipFill>
            </p:spPr>
            <p:txBody>
              <a:bodyPr/>
              <a:lstStyle/>
              <a:p>
                <a:endParaRPr lang="fr-FR"/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12357570" y="7135947"/>
              <a:ext cx="5564776" cy="10562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145"/>
                </a:lnSpc>
                <a:spcBef>
                  <a:spcPct val="0"/>
                </a:spcBef>
              </a:pPr>
              <a:r>
                <a:rPr lang="en-US" sz="1532" spc="-3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Chaque message est analysé pour calculer des indicateurs comme la longueur du texte et un score de toxicité. Cela permet d’identifier les comportements potentiellement inappropriés et d’améliorer la modération.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3358405" y="6659120"/>
              <a:ext cx="3563107" cy="389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200"/>
                </a:lnSpc>
                <a:spcBef>
                  <a:spcPct val="0"/>
                </a:spcBef>
              </a:pPr>
              <a:r>
                <a:rPr lang="en-US" sz="2286">
                  <a:solidFill>
                    <a:srgbClr val="051D40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Analyse du contenu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4AF805BE-80BF-90DE-C709-FBD17ADF14E8}"/>
              </a:ext>
            </a:extLst>
          </p:cNvPr>
          <p:cNvGrpSpPr/>
          <p:nvPr/>
        </p:nvGrpSpPr>
        <p:grpSpPr>
          <a:xfrm>
            <a:off x="232204" y="3298645"/>
            <a:ext cx="5841799" cy="5541434"/>
            <a:chOff x="232204" y="3298645"/>
            <a:chExt cx="5841799" cy="5541434"/>
          </a:xfrm>
        </p:grpSpPr>
        <p:sp>
          <p:nvSpPr>
            <p:cNvPr id="2" name="Freeform 2"/>
            <p:cNvSpPr/>
            <p:nvPr/>
          </p:nvSpPr>
          <p:spPr>
            <a:xfrm>
              <a:off x="232204" y="7686324"/>
              <a:ext cx="5841799" cy="1153755"/>
            </a:xfrm>
            <a:custGeom>
              <a:avLst/>
              <a:gdLst/>
              <a:ahLst/>
              <a:cxnLst/>
              <a:rect l="l" t="t" r="r" b="b"/>
              <a:pathLst>
                <a:path w="5841799" h="1153755">
                  <a:moveTo>
                    <a:pt x="0" y="0"/>
                  </a:moveTo>
                  <a:lnTo>
                    <a:pt x="5841799" y="0"/>
                  </a:lnTo>
                  <a:lnTo>
                    <a:pt x="5841799" y="1153755"/>
                  </a:lnTo>
                  <a:lnTo>
                    <a:pt x="0" y="1153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  <p:grpSp>
          <p:nvGrpSpPr>
            <p:cNvPr id="11" name="Group 11"/>
            <p:cNvGrpSpPr/>
            <p:nvPr/>
          </p:nvGrpSpPr>
          <p:grpSpPr>
            <a:xfrm>
              <a:off x="232204" y="3298645"/>
              <a:ext cx="5841799" cy="5146658"/>
              <a:chOff x="0" y="0"/>
              <a:chExt cx="1554321" cy="1369365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554321" cy="1369365"/>
              </a:xfrm>
              <a:custGeom>
                <a:avLst/>
                <a:gdLst/>
                <a:ahLst/>
                <a:cxnLst/>
                <a:rect l="l" t="t" r="r" b="b"/>
                <a:pathLst>
                  <a:path w="1554321" h="1369365">
                    <a:moveTo>
                      <a:pt x="58312" y="0"/>
                    </a:moveTo>
                    <a:lnTo>
                      <a:pt x="1496009" y="0"/>
                    </a:lnTo>
                    <a:cubicBezTo>
                      <a:pt x="1511474" y="0"/>
                      <a:pt x="1526306" y="6144"/>
                      <a:pt x="1537241" y="17079"/>
                    </a:cubicBezTo>
                    <a:cubicBezTo>
                      <a:pt x="1548177" y="28015"/>
                      <a:pt x="1554321" y="42846"/>
                      <a:pt x="1554321" y="58312"/>
                    </a:cubicBezTo>
                    <a:lnTo>
                      <a:pt x="1554321" y="1311054"/>
                    </a:lnTo>
                    <a:cubicBezTo>
                      <a:pt x="1554321" y="1326519"/>
                      <a:pt x="1548177" y="1341351"/>
                      <a:pt x="1537241" y="1352286"/>
                    </a:cubicBezTo>
                    <a:cubicBezTo>
                      <a:pt x="1526306" y="1363222"/>
                      <a:pt x="1511474" y="1369365"/>
                      <a:pt x="1496009" y="1369365"/>
                    </a:cubicBezTo>
                    <a:lnTo>
                      <a:pt x="58312" y="1369365"/>
                    </a:lnTo>
                    <a:cubicBezTo>
                      <a:pt x="42846" y="1369365"/>
                      <a:pt x="28015" y="1363222"/>
                      <a:pt x="17079" y="1352286"/>
                    </a:cubicBezTo>
                    <a:cubicBezTo>
                      <a:pt x="6144" y="1341351"/>
                      <a:pt x="0" y="1326519"/>
                      <a:pt x="0" y="1311054"/>
                    </a:cubicBezTo>
                    <a:lnTo>
                      <a:pt x="0" y="58312"/>
                    </a:lnTo>
                    <a:cubicBezTo>
                      <a:pt x="0" y="42846"/>
                      <a:pt x="6144" y="28015"/>
                      <a:pt x="17079" y="17079"/>
                    </a:cubicBezTo>
                    <a:cubicBezTo>
                      <a:pt x="28015" y="6144"/>
                      <a:pt x="42846" y="0"/>
                      <a:pt x="58312" y="0"/>
                    </a:cubicBezTo>
                    <a:close/>
                  </a:path>
                </a:pathLst>
              </a:custGeom>
              <a:solidFill>
                <a:srgbClr val="FDFDFD"/>
              </a:solidFill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1554321" cy="14074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384604" y="3447950"/>
              <a:ext cx="5570690" cy="3133474"/>
              <a:chOff x="0" y="0"/>
              <a:chExt cx="11289030" cy="63500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12877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11287760" h="6350000">
                    <a:moveTo>
                      <a:pt x="0" y="5824220"/>
                    </a:moveTo>
                    <a:lnTo>
                      <a:pt x="0" y="525780"/>
                    </a:lnTo>
                    <a:cubicBezTo>
                      <a:pt x="0" y="234950"/>
                      <a:pt x="234950" y="0"/>
                      <a:pt x="525780" y="0"/>
                    </a:cubicBezTo>
                    <a:lnTo>
                      <a:pt x="10761980" y="0"/>
                    </a:lnTo>
                    <a:cubicBezTo>
                      <a:pt x="11052810" y="0"/>
                      <a:pt x="11287760" y="234950"/>
                      <a:pt x="11287760" y="525780"/>
                    </a:cubicBezTo>
                    <a:lnTo>
                      <a:pt x="11287760" y="5822950"/>
                    </a:lnTo>
                    <a:cubicBezTo>
                      <a:pt x="11287760" y="6113780"/>
                      <a:pt x="11052810" y="6348730"/>
                      <a:pt x="10761980" y="6348730"/>
                    </a:cubicBezTo>
                    <a:lnTo>
                      <a:pt x="525780" y="6348730"/>
                    </a:lnTo>
                    <a:cubicBezTo>
                      <a:pt x="236220" y="6350000"/>
                      <a:pt x="0" y="6115050"/>
                      <a:pt x="0" y="5824220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t="-9339" b="-9339"/>
                </a:stretch>
              </a:blipFill>
            </p:spPr>
            <p:txBody>
              <a:bodyPr/>
              <a:lstStyle/>
              <a:p>
                <a:endParaRPr lang="fr-FR"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1100860" y="6659120"/>
              <a:ext cx="4104487" cy="389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200"/>
                </a:lnSpc>
                <a:spcBef>
                  <a:spcPct val="0"/>
                </a:spcBef>
              </a:pPr>
              <a:r>
                <a:rPr lang="en-US" sz="2286">
                  <a:solidFill>
                    <a:srgbClr val="051D40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Affichage des utilisateurs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521010" y="7135947"/>
              <a:ext cx="5297877" cy="10562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145"/>
                </a:lnSpc>
                <a:spcBef>
                  <a:spcPct val="0"/>
                </a:spcBef>
              </a:pPr>
              <a:r>
                <a:rPr lang="en-US" sz="1532" spc="-3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L’application récupère la liste des utilisateurs inscrits sur Discord via une API PHP connectée à une base de données MySQL. Les doublons sont filtrés pour n’afficher chaque utilisateur qu’une seule fois.</a:t>
              </a: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6921711" y="9381018"/>
            <a:ext cx="1230630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7</a:t>
            </a:r>
            <a:r>
              <a:rPr lang="en-US" sz="4404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2288E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ED356"/>
            </a:solidFill>
            <a:ln w="952500" cap="sq">
              <a:solidFill>
                <a:srgbClr val="2288E2"/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796731" y="447246"/>
            <a:ext cx="5972616" cy="9392508"/>
          </a:xfrm>
          <a:custGeom>
            <a:avLst/>
            <a:gdLst/>
            <a:ahLst/>
            <a:cxnLst/>
            <a:rect l="l" t="t" r="r" b="b"/>
            <a:pathLst>
              <a:path w="5972616" h="9392508">
                <a:moveTo>
                  <a:pt x="0" y="0"/>
                </a:moveTo>
                <a:lnTo>
                  <a:pt x="5972616" y="0"/>
                </a:lnTo>
                <a:lnTo>
                  <a:pt x="5972616" y="9392508"/>
                </a:lnTo>
                <a:lnTo>
                  <a:pt x="0" y="93925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87" r="-2387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3" name="TextBox 13"/>
          <p:cNvSpPr txBox="1"/>
          <p:nvPr/>
        </p:nvSpPr>
        <p:spPr>
          <a:xfrm>
            <a:off x="2336778" y="313896"/>
            <a:ext cx="8990940" cy="2538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48"/>
              </a:lnSpc>
              <a:spcBef>
                <a:spcPct val="0"/>
              </a:spcBef>
            </a:pPr>
            <a:r>
              <a:rPr lang="en-US" sz="732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Déploiement &amp; Installation</a:t>
            </a:r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F63900ED-C7D8-D77E-0DB8-8CC1368F4EAF}"/>
              </a:ext>
            </a:extLst>
          </p:cNvPr>
          <p:cNvGrpSpPr/>
          <p:nvPr/>
        </p:nvGrpSpPr>
        <p:grpSpPr>
          <a:xfrm>
            <a:off x="2461998" y="3228157"/>
            <a:ext cx="5853682" cy="941931"/>
            <a:chOff x="2461998" y="3228157"/>
            <a:chExt cx="5853682" cy="941931"/>
          </a:xfrm>
        </p:grpSpPr>
        <p:sp>
          <p:nvSpPr>
            <p:cNvPr id="9" name="Freeform 9"/>
            <p:cNvSpPr/>
            <p:nvPr/>
          </p:nvSpPr>
          <p:spPr>
            <a:xfrm>
              <a:off x="2461998" y="3228157"/>
              <a:ext cx="941931" cy="941931"/>
            </a:xfrm>
            <a:custGeom>
              <a:avLst/>
              <a:gdLst/>
              <a:ahLst/>
              <a:cxnLst/>
              <a:rect l="l" t="t" r="r" b="b"/>
              <a:pathLst>
                <a:path w="941931" h="941931">
                  <a:moveTo>
                    <a:pt x="0" y="0"/>
                  </a:moveTo>
                  <a:lnTo>
                    <a:pt x="941931" y="0"/>
                  </a:lnTo>
                  <a:lnTo>
                    <a:pt x="941931" y="941931"/>
                  </a:lnTo>
                  <a:lnTo>
                    <a:pt x="0" y="9419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3663160" y="3397227"/>
              <a:ext cx="4652520" cy="5180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 err="1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Serveur</a:t>
              </a: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 Apache + MySQL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E104F119-48A6-FF28-1D38-98B440007DEB}"/>
              </a:ext>
            </a:extLst>
          </p:cNvPr>
          <p:cNvGrpSpPr/>
          <p:nvPr/>
        </p:nvGrpSpPr>
        <p:grpSpPr>
          <a:xfrm>
            <a:off x="1991032" y="4616838"/>
            <a:ext cx="6324648" cy="1507089"/>
            <a:chOff x="1991032" y="4616838"/>
            <a:chExt cx="6324648" cy="1507089"/>
          </a:xfrm>
        </p:grpSpPr>
        <p:sp>
          <p:nvSpPr>
            <p:cNvPr id="10" name="Freeform 10"/>
            <p:cNvSpPr/>
            <p:nvPr/>
          </p:nvSpPr>
          <p:spPr>
            <a:xfrm>
              <a:off x="1991032" y="4616838"/>
              <a:ext cx="1883862" cy="1507089"/>
            </a:xfrm>
            <a:custGeom>
              <a:avLst/>
              <a:gdLst/>
              <a:ahLst/>
              <a:cxnLst/>
              <a:rect l="l" t="t" r="r" b="b"/>
              <a:pathLst>
                <a:path w="1883862" h="1507089">
                  <a:moveTo>
                    <a:pt x="0" y="0"/>
                  </a:moveTo>
                  <a:lnTo>
                    <a:pt x="1883862" y="0"/>
                  </a:lnTo>
                  <a:lnTo>
                    <a:pt x="1883862" y="1507089"/>
                  </a:lnTo>
                  <a:lnTo>
                    <a:pt x="0" y="15070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663160" y="4841604"/>
              <a:ext cx="4652520" cy="5180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Installation de PHP et API</a:t>
              </a: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E8B997CF-02BE-F66B-99AC-CC5908687237}"/>
              </a:ext>
            </a:extLst>
          </p:cNvPr>
          <p:cNvGrpSpPr/>
          <p:nvPr/>
        </p:nvGrpSpPr>
        <p:grpSpPr>
          <a:xfrm>
            <a:off x="2262573" y="5885198"/>
            <a:ext cx="8045096" cy="1400586"/>
            <a:chOff x="2262573" y="5885198"/>
            <a:chExt cx="8045096" cy="1400586"/>
          </a:xfrm>
        </p:grpSpPr>
        <p:sp>
          <p:nvSpPr>
            <p:cNvPr id="11" name="Freeform 11"/>
            <p:cNvSpPr/>
            <p:nvPr/>
          </p:nvSpPr>
          <p:spPr>
            <a:xfrm>
              <a:off x="2262573" y="5885198"/>
              <a:ext cx="1400586" cy="1400586"/>
            </a:xfrm>
            <a:custGeom>
              <a:avLst/>
              <a:gdLst/>
              <a:ahLst/>
              <a:cxnLst/>
              <a:rect l="l" t="t" r="r" b="b"/>
              <a:pathLst>
                <a:path w="1400586" h="1400586">
                  <a:moveTo>
                    <a:pt x="0" y="0"/>
                  </a:moveTo>
                  <a:lnTo>
                    <a:pt x="1400587" y="0"/>
                  </a:lnTo>
                  <a:lnTo>
                    <a:pt x="1400587" y="1400587"/>
                  </a:lnTo>
                  <a:lnTo>
                    <a:pt x="0" y="14005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663160" y="6283596"/>
              <a:ext cx="6644509" cy="5180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Configuration de la base de données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EC81B6CA-6A20-BBA7-FC38-D6A4E1D59339}"/>
              </a:ext>
            </a:extLst>
          </p:cNvPr>
          <p:cNvGrpSpPr/>
          <p:nvPr/>
        </p:nvGrpSpPr>
        <p:grpSpPr>
          <a:xfrm>
            <a:off x="2262573" y="7409707"/>
            <a:ext cx="7602644" cy="1235551"/>
            <a:chOff x="2262573" y="7409707"/>
            <a:chExt cx="7602644" cy="1235551"/>
          </a:xfrm>
        </p:grpSpPr>
        <p:sp>
          <p:nvSpPr>
            <p:cNvPr id="12" name="Freeform 12"/>
            <p:cNvSpPr/>
            <p:nvPr/>
          </p:nvSpPr>
          <p:spPr>
            <a:xfrm>
              <a:off x="2262573" y="7409707"/>
              <a:ext cx="1235551" cy="1235551"/>
            </a:xfrm>
            <a:custGeom>
              <a:avLst/>
              <a:gdLst/>
              <a:ahLst/>
              <a:cxnLst/>
              <a:rect l="l" t="t" r="r" b="b"/>
              <a:pathLst>
                <a:path w="1235551" h="1235551">
                  <a:moveTo>
                    <a:pt x="0" y="0"/>
                  </a:moveTo>
                  <a:lnTo>
                    <a:pt x="1235552" y="0"/>
                  </a:lnTo>
                  <a:lnTo>
                    <a:pt x="1235552" y="1235551"/>
                  </a:lnTo>
                  <a:lnTo>
                    <a:pt x="0" y="12355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fr-F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663160" y="7725587"/>
              <a:ext cx="6202057" cy="5180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 err="1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Connexion</a:t>
              </a: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 Android → API → MySQL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921711" y="9381018"/>
            <a:ext cx="1230630" cy="754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 dirty="0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8</a:t>
            </a:r>
            <a:r>
              <a:rPr lang="en-US" sz="4404" dirty="0">
                <a:solidFill>
                  <a:srgbClr val="9ED356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 dirty="0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8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402273" y="-8767"/>
            <a:ext cx="4907787" cy="10295767"/>
          </a:xfrm>
          <a:custGeom>
            <a:avLst/>
            <a:gdLst/>
            <a:ahLst/>
            <a:cxnLst/>
            <a:rect l="l" t="t" r="r" b="b"/>
            <a:pathLst>
              <a:path w="4907787" h="10295767">
                <a:moveTo>
                  <a:pt x="0" y="0"/>
                </a:moveTo>
                <a:lnTo>
                  <a:pt x="4907787" y="0"/>
                </a:lnTo>
                <a:lnTo>
                  <a:pt x="4907787" y="10295767"/>
                </a:lnTo>
                <a:lnTo>
                  <a:pt x="0" y="102957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84" r="-19884"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1028700" y="3852968"/>
            <a:ext cx="14586028" cy="5088907"/>
            <a:chOff x="0" y="0"/>
            <a:chExt cx="3841588" cy="13402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41588" cy="1340288"/>
            </a:xfrm>
            <a:custGeom>
              <a:avLst/>
              <a:gdLst/>
              <a:ahLst/>
              <a:cxnLst/>
              <a:rect l="l" t="t" r="r" b="b"/>
              <a:pathLst>
                <a:path w="3841588" h="1340288">
                  <a:moveTo>
                    <a:pt x="9023" y="0"/>
                  </a:moveTo>
                  <a:lnTo>
                    <a:pt x="3832565" y="0"/>
                  </a:lnTo>
                  <a:cubicBezTo>
                    <a:pt x="3837548" y="0"/>
                    <a:pt x="3841588" y="4040"/>
                    <a:pt x="3841588" y="9023"/>
                  </a:cubicBezTo>
                  <a:lnTo>
                    <a:pt x="3841588" y="1331265"/>
                  </a:lnTo>
                  <a:cubicBezTo>
                    <a:pt x="3841588" y="1336248"/>
                    <a:pt x="3837548" y="1340288"/>
                    <a:pt x="3832565" y="1340288"/>
                  </a:cubicBezTo>
                  <a:lnTo>
                    <a:pt x="9023" y="1340288"/>
                  </a:lnTo>
                  <a:cubicBezTo>
                    <a:pt x="4040" y="1340288"/>
                    <a:pt x="0" y="1336248"/>
                    <a:pt x="0" y="1331265"/>
                  </a:cubicBezTo>
                  <a:lnTo>
                    <a:pt x="0" y="9023"/>
                  </a:lnTo>
                  <a:cubicBezTo>
                    <a:pt x="0" y="4040"/>
                    <a:pt x="4040" y="0"/>
                    <a:pt x="9023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841588" cy="13783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70420" y="904875"/>
            <a:ext cx="10069018" cy="2299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7"/>
              </a:lnSpc>
              <a:spcBef>
                <a:spcPct val="0"/>
              </a:spcBef>
            </a:pPr>
            <a:r>
              <a:rPr lang="en-US" sz="6605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Problèmes rencontrés &amp; Solutions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AutoShape 10"/>
          <p:cNvSpPr/>
          <p:nvPr/>
        </p:nvSpPr>
        <p:spPr>
          <a:xfrm>
            <a:off x="7973078" y="4181637"/>
            <a:ext cx="0" cy="4410340"/>
          </a:xfrm>
          <a:prstGeom prst="line">
            <a:avLst/>
          </a:prstGeom>
          <a:ln w="38100" cap="flat">
            <a:solidFill>
              <a:srgbClr val="9ED35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1" name="TextBox 11"/>
          <p:cNvSpPr txBox="1"/>
          <p:nvPr/>
        </p:nvSpPr>
        <p:spPr>
          <a:xfrm>
            <a:off x="1719129" y="4809239"/>
            <a:ext cx="5489139" cy="1048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3"/>
              </a:lnSpc>
            </a:pPr>
            <a:r>
              <a:rPr lang="en-US" sz="2973" spc="-59">
                <a:solidFill>
                  <a:srgbClr val="2288E2"/>
                </a:solidFill>
                <a:latin typeface="Poppins"/>
                <a:ea typeface="Poppins"/>
                <a:cs typeface="Poppins"/>
                <a:sym typeface="Poppins"/>
              </a:rPr>
              <a:t>❌ Problème : Connexion à la base de données impossible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19129" y="6288994"/>
            <a:ext cx="5489139" cy="1572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3"/>
              </a:lnSpc>
            </a:pPr>
            <a:r>
              <a:rPr lang="en-US" sz="2973" spc="-59">
                <a:solidFill>
                  <a:srgbClr val="2288E2"/>
                </a:solidFill>
                <a:latin typeface="Poppins"/>
                <a:ea typeface="Poppins"/>
                <a:cs typeface="Poppins"/>
                <a:sym typeface="Poppins"/>
              </a:rPr>
              <a:t>✅ Solution : Modifier bind-address et configurer les accès root.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494736" y="4809239"/>
            <a:ext cx="6576375" cy="1048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3"/>
              </a:lnSpc>
            </a:pPr>
            <a:r>
              <a:rPr lang="en-US" sz="2973" spc="-59">
                <a:solidFill>
                  <a:srgbClr val="2288E2"/>
                </a:solidFill>
                <a:latin typeface="Poppins"/>
                <a:ea typeface="Poppins"/>
                <a:cs typeface="Poppins"/>
                <a:sym typeface="Poppins"/>
              </a:rPr>
              <a:t>❌ Problème : Impossible d’accéder aux messages d’un utilisateur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038354" y="6368186"/>
            <a:ext cx="5489139" cy="1572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3"/>
              </a:lnSpc>
            </a:pPr>
            <a:r>
              <a:rPr lang="en-US" sz="2973" spc="-59">
                <a:solidFill>
                  <a:srgbClr val="2288E2"/>
                </a:solidFill>
                <a:latin typeface="Poppins"/>
                <a:ea typeface="Poppins"/>
                <a:cs typeface="Poppins"/>
                <a:sym typeface="Poppins"/>
              </a:rPr>
              <a:t>✅ Solution : Correction de la requête SQL et amélioration de l’API.</a:t>
            </a:r>
          </a:p>
        </p:txBody>
      </p:sp>
      <p:sp>
        <p:nvSpPr>
          <p:cNvPr id="16" name="TextBox 18">
            <a:extLst>
              <a:ext uri="{FF2B5EF4-FFF2-40B4-BE49-F238E27FC236}">
                <a16:creationId xmlns:a16="http://schemas.microsoft.com/office/drawing/2014/main" id="{420AC2AD-545B-FE62-F91F-9053B4955737}"/>
              </a:ext>
            </a:extLst>
          </p:cNvPr>
          <p:cNvSpPr txBox="1"/>
          <p:nvPr/>
        </p:nvSpPr>
        <p:spPr>
          <a:xfrm>
            <a:off x="16921711" y="9381018"/>
            <a:ext cx="1230630" cy="7421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66"/>
              </a:lnSpc>
              <a:spcBef>
                <a:spcPct val="0"/>
              </a:spcBef>
            </a:pPr>
            <a:r>
              <a:rPr lang="en-US" sz="4404" dirty="0">
                <a:latin typeface="Open Sans Extra Bold"/>
                <a:ea typeface="Open Sans Extra Bold"/>
                <a:cs typeface="Open Sans Extra Bold"/>
                <a:sym typeface="Open Sans Extra Bold"/>
              </a:rPr>
              <a:t>9</a:t>
            </a:r>
            <a:r>
              <a:rPr lang="en-US" sz="4404" dirty="0">
                <a:solidFill>
                  <a:srgbClr val="92D05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/</a:t>
            </a:r>
            <a:r>
              <a:rPr lang="en-US" sz="4404" dirty="0">
                <a:latin typeface="Open Sans Extra Bold"/>
                <a:ea typeface="Open Sans Extra Bold"/>
                <a:cs typeface="Open Sans Extra Bold"/>
                <a:sym typeface="Open Sans Extra Bold"/>
              </a:rPr>
              <a:t>11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452</Words>
  <Application>Microsoft Office PowerPoint</Application>
  <PresentationFormat>Personnalisé</PresentationFormat>
  <Paragraphs>97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Calibri</vt:lpstr>
      <vt:lpstr>Poppins</vt:lpstr>
      <vt:lpstr>Poppins Bold</vt:lpstr>
      <vt:lpstr>Open Sans Extra 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TraceCord</dc:title>
  <cp:lastModifiedBy>Bastien Labeste</cp:lastModifiedBy>
  <cp:revision>3</cp:revision>
  <dcterms:created xsi:type="dcterms:W3CDTF">2006-08-16T00:00:00Z</dcterms:created>
  <dcterms:modified xsi:type="dcterms:W3CDTF">2025-02-12T09:47:49Z</dcterms:modified>
  <dc:identifier>DAGetJ5-3f8</dc:identifier>
</cp:coreProperties>
</file>

<file path=docProps/thumbnail.jpeg>
</file>